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0"/>
  </p:notes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70A92B-0A46-4A7D-BED0-0B8B58E1652A}" v="1" dt="2026-09-21T20:15:23.6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Scheduled capital</c:v>
          </c:tx>
          <c:spPr>
            <a:solidFill>
              <a:srgbClr val="2F8794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>
                    <a:latin typeface="Bitstream Charter"/>
                    <a:ea typeface="Bitstream Charter"/>
                    <a:cs typeface="Bitstream Char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5"/>
              <c:pt idx="0">
                <c:v>FY25</c:v>
              </c:pt>
              <c:pt idx="1">
                <c:v>FY26</c:v>
              </c:pt>
              <c:pt idx="2">
                <c:v>FY27</c:v>
              </c:pt>
              <c:pt idx="3">
                <c:v>FY28</c:v>
              </c:pt>
              <c:pt idx="4">
                <c:v>FY29</c:v>
              </c:pt>
              <c:pt idx="5">
                <c:v>FY30</c:v>
              </c:pt>
              <c:pt idx="6">
                <c:v>FY31</c:v>
              </c:pt>
              <c:pt idx="7">
                <c:v>FY32</c:v>
              </c:pt>
              <c:pt idx="8">
                <c:v>FY33</c:v>
              </c:pt>
              <c:pt idx="9">
                <c:v>FY34</c:v>
              </c:pt>
              <c:pt idx="10">
                <c:v>FY35</c:v>
              </c:pt>
              <c:pt idx="11">
                <c:v>FY36</c:v>
              </c:pt>
              <c:pt idx="12">
                <c:v>FY37</c:v>
              </c:pt>
              <c:pt idx="13">
                <c:v>FY38</c:v>
              </c:pt>
              <c:pt idx="14">
                <c:v>FY39</c:v>
              </c:pt>
            </c:strLit>
          </c:cat>
          <c:val>
            <c:numLit>
              <c:formatCode>General</c:formatCode>
              <c:ptCount val="15"/>
              <c:pt idx="0">
                <c:v>35</c:v>
              </c:pt>
              <c:pt idx="1">
                <c:v>0</c:v>
              </c:pt>
              <c:pt idx="2">
                <c:v>900</c:v>
              </c:pt>
              <c:pt idx="3">
                <c:v>323</c:v>
              </c:pt>
              <c:pt idx="4">
                <c:v>40</c:v>
              </c:pt>
              <c:pt idx="5">
                <c:v>290</c:v>
              </c:pt>
              <c:pt idx="6">
                <c:v>105</c:v>
              </c:pt>
              <c:pt idx="7">
                <c:v>70</c:v>
              </c:pt>
              <c:pt idx="8">
                <c:v>263.39999999999998</c:v>
              </c:pt>
              <c:pt idx="9">
                <c:v>0</c:v>
              </c:pt>
              <c:pt idx="10">
                <c:v>1000</c:v>
              </c:pt>
              <c:pt idx="11">
                <c:v>600</c:v>
              </c:pt>
              <c:pt idx="12">
                <c:v>50</c:v>
              </c:pt>
              <c:pt idx="13">
                <c:v>100</c:v>
              </c:pt>
              <c:pt idx="14">
                <c:v>700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CA5-407F-8253-0751A761B4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Bitstream Charter"/>
                <a:ea typeface="Bitstream Charter"/>
                <a:cs typeface="Bitstream Charter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Capital</c:v>
          </c:tx>
          <c:spPr>
            <a:solidFill>
              <a:srgbClr val="1F5D7A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>
                    <a:latin typeface="Bitstream Charter"/>
                    <a:ea typeface="Bitstream Charter"/>
                    <a:cs typeface="Bitstream Char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Fleet &amp; apparatus</c:v>
              </c:pt>
              <c:pt idx="1">
                <c:v>PPE &amp; SCBA</c:v>
              </c:pt>
              <c:pt idx="2">
                <c:v>Medical &amp; thermal imaging</c:v>
              </c:pt>
              <c:pt idx="3">
                <c:v>Radios</c:v>
              </c:pt>
              <c:pt idx="4">
                <c:v>Rescue tools &amp; hose</c:v>
              </c:pt>
            </c:strLit>
          </c:cat>
          <c:val>
            <c:numLit>
              <c:formatCode>General</c:formatCode>
              <c:ptCount val="5"/>
              <c:pt idx="0">
                <c:v>3.6</c:v>
              </c:pt>
              <c:pt idx="1">
                <c:v>0.42</c:v>
              </c:pt>
              <c:pt idx="2">
                <c:v>0.2</c:v>
              </c:pt>
              <c:pt idx="3">
                <c:v>0.16</c:v>
              </c:pt>
              <c:pt idx="4">
                <c:v>0.09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37A1-4C56-984B-F75A74D9F2B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Bitstream Charter"/>
                <a:ea typeface="Bitstream Charter"/>
                <a:cs typeface="Bitstream Charter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B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A85BD7-870E-459C-8715-9EA56632D3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B8403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F87F37-BE0F-401F-8CFE-3204BAAFC029}"/>
              </a:ext>
            </a:extLst>
          </p:cNvPr>
          <p:cNvSpPr>
            <a:spLocks noGrp="1"/>
          </p:cNvSpPr>
          <p:nvPr/>
        </p:nvSpPr>
        <p:spPr>
          <a:xfrm>
            <a:off x="723900" y="685800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1">
                <a:solidFill>
                  <a:srgbClr val="8CC5C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8CC5CB"/>
                </a:solidFill>
                <a:latin typeface="Bitstream Charter"/>
                <a:ea typeface="Bitstream Charter"/>
                <a:cs typeface="Bitstream Charter"/>
              </a:rPr>
              <a:t>COTUIT FIRE DEPARTMENT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6A8A57-4E25-40D3-8145-1FF3EAFE5DE5}"/>
              </a:ext>
            </a:extLst>
          </p:cNvPr>
          <p:cNvSpPr>
            <a:spLocks noGrp="1"/>
          </p:cNvSpPr>
          <p:nvPr/>
        </p:nvSpPr>
        <p:spPr>
          <a:xfrm>
            <a:off x="723900" y="1333500"/>
            <a:ext cx="8572500" cy="8763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Capital Improvement Plan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95723A-F8A4-40C7-86E3-C52920CFAF8F}"/>
              </a:ext>
            </a:extLst>
          </p:cNvPr>
          <p:cNvSpPr>
            <a:spLocks noGrp="1"/>
          </p:cNvSpPr>
          <p:nvPr/>
        </p:nvSpPr>
        <p:spPr>
          <a:xfrm>
            <a:off x="723900" y="2324100"/>
            <a:ext cx="8286750" cy="419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725" b="0">
                <a:solidFill>
                  <a:srgbClr val="D6E5E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D6E5E8"/>
                </a:solidFill>
                <a:latin typeface="Bitstream Charter"/>
                <a:ea typeface="Bitstream Charter"/>
                <a:cs typeface="Bitstream Charter"/>
              </a:rPr>
              <a:t>FY25–FY39 replacement schedule and supporting capital estimates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1266B46-4CFC-425B-B1FB-FA2AEE47DBA4}"/>
              </a:ext>
            </a:extLst>
          </p:cNvPr>
          <p:cNvSpPr>
            <a:spLocks noGrp="1"/>
          </p:cNvSpPr>
          <p:nvPr/>
        </p:nvSpPr>
        <p:spPr>
          <a:xfrm>
            <a:off x="723900" y="3695700"/>
            <a:ext cx="2914650" cy="1200150"/>
          </a:xfrm>
          <a:prstGeom prst="roundRect">
            <a:avLst>
              <a:gd name="adj" fmla="val 6349"/>
            </a:avLst>
          </a:prstGeom>
          <a:solidFill>
            <a:srgbClr val="173D5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527B65-5F07-4B26-9DF4-17A836602359}"/>
              </a:ext>
            </a:extLst>
          </p:cNvPr>
          <p:cNvSpPr>
            <a:spLocks noGrp="1"/>
          </p:cNvSpPr>
          <p:nvPr/>
        </p:nvSpPr>
        <p:spPr>
          <a:xfrm>
            <a:off x="933450" y="3848100"/>
            <a:ext cx="24765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$4.48M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330088-6F71-4451-A47E-31654CA91883}"/>
              </a:ext>
            </a:extLst>
          </p:cNvPr>
          <p:cNvSpPr>
            <a:spLocks noGrp="1"/>
          </p:cNvSpPr>
          <p:nvPr/>
        </p:nvSpPr>
        <p:spPr>
          <a:xfrm>
            <a:off x="933450" y="4438650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0">
                <a:solidFill>
                  <a:srgbClr val="C9DE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C9DEE3"/>
                </a:solidFill>
                <a:latin typeface="Bitstream Charter"/>
                <a:ea typeface="Bitstream Charter"/>
                <a:cs typeface="Bitstream Charter"/>
              </a:rPr>
              <a:t>Scheduled fire-department capital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09C0D8-DF24-400E-821E-34BF11A503ED}"/>
              </a:ext>
            </a:extLst>
          </p:cNvPr>
          <p:cNvSpPr>
            <a:spLocks noGrp="1"/>
          </p:cNvSpPr>
          <p:nvPr/>
        </p:nvSpPr>
        <p:spPr>
          <a:xfrm>
            <a:off x="3867150" y="3695700"/>
            <a:ext cx="2914650" cy="1200150"/>
          </a:xfrm>
          <a:prstGeom prst="roundRect">
            <a:avLst>
              <a:gd name="adj" fmla="val 6349"/>
            </a:avLst>
          </a:prstGeom>
          <a:solidFill>
            <a:srgbClr val="173D5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0C86A0-0599-480E-A512-7BD28F3F21F0}"/>
              </a:ext>
            </a:extLst>
          </p:cNvPr>
          <p:cNvSpPr>
            <a:spLocks noGrp="1"/>
          </p:cNvSpPr>
          <p:nvPr/>
        </p:nvSpPr>
        <p:spPr>
          <a:xfrm>
            <a:off x="4076700" y="3848100"/>
            <a:ext cx="24765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15 years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40D963-4FDE-4539-A408-345872C77A78}"/>
              </a:ext>
            </a:extLst>
          </p:cNvPr>
          <p:cNvSpPr>
            <a:spLocks noGrp="1"/>
          </p:cNvSpPr>
          <p:nvPr/>
        </p:nvSpPr>
        <p:spPr>
          <a:xfrm>
            <a:off x="4076700" y="4438650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0">
                <a:solidFill>
                  <a:srgbClr val="C9DE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C9DEE3"/>
                </a:solidFill>
                <a:latin typeface="Bitstream Charter"/>
                <a:ea typeface="Bitstream Charter"/>
                <a:cs typeface="Bitstream Charter"/>
              </a:rPr>
              <a:t>Planning horizon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F832F5-0995-4781-AB4B-B748E09AA9AC}"/>
              </a:ext>
            </a:extLst>
          </p:cNvPr>
          <p:cNvSpPr>
            <a:spLocks noGrp="1"/>
          </p:cNvSpPr>
          <p:nvPr/>
        </p:nvSpPr>
        <p:spPr>
          <a:xfrm>
            <a:off x="7219950" y="3848100"/>
            <a:ext cx="24765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3000" b="1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1609445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00CFA90-1CB9-4C35-A26B-C9D7246CAA8A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4762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050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rPr>
              <a:t>EXECUTIVE SUMMARY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AE1579-DA04-4F95-A638-FCD744C9692F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858500" cy="571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5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The plan concentrates spending in three major years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536FE4-E80E-4F3F-8E0D-FDD3880850F2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10972800" cy="28575"/>
          </a:xfrm>
          <a:prstGeom prst="rect">
            <a:avLst/>
          </a:prstGeom>
          <a:solidFill>
            <a:srgbClr val="2F8794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FC2057E-E007-4FBE-993F-BB3FEFB076C9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2514600" cy="1619250"/>
          </a:xfrm>
          <a:prstGeom prst="roundRect">
            <a:avLst>
              <a:gd name="adj" fmla="val 4706"/>
            </a:avLst>
          </a:prstGeom>
          <a:solidFill>
            <a:srgbClr val="102B3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DE233B-C4AB-4300-B7D1-4D7AF683E054}"/>
              </a:ext>
            </a:extLst>
          </p:cNvPr>
          <p:cNvSpPr>
            <a:spLocks noGrp="1"/>
          </p:cNvSpPr>
          <p:nvPr/>
        </p:nvSpPr>
        <p:spPr>
          <a:xfrm>
            <a:off x="800100" y="1790700"/>
            <a:ext cx="2133600" cy="514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$4.48M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2977C2-9C59-4188-8BDC-5C7A230A65B5}"/>
              </a:ext>
            </a:extLst>
          </p:cNvPr>
          <p:cNvSpPr>
            <a:spLocks noGrp="1"/>
          </p:cNvSpPr>
          <p:nvPr/>
        </p:nvSpPr>
        <p:spPr>
          <a:xfrm>
            <a:off x="800100" y="2381250"/>
            <a:ext cx="21336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1">
                <a:solidFill>
                  <a:srgbClr val="D6E5E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D6E5E8"/>
                </a:solidFill>
                <a:latin typeface="Bitstream Charter"/>
                <a:ea typeface="Bitstream Charter"/>
                <a:cs typeface="Bitstream Charter"/>
              </a:rPr>
              <a:t>FY25–FY39 scheduled capital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CC00664-6685-4FFD-AFE0-38248A04B6DD}"/>
              </a:ext>
            </a:extLst>
          </p:cNvPr>
          <p:cNvSpPr>
            <a:spLocks noGrp="1"/>
          </p:cNvSpPr>
          <p:nvPr/>
        </p:nvSpPr>
        <p:spPr>
          <a:xfrm>
            <a:off x="3352800" y="1600200"/>
            <a:ext cx="25146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7E0E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473987-6A27-4E5A-B5CB-694D2DB443F6}"/>
              </a:ext>
            </a:extLst>
          </p:cNvPr>
          <p:cNvSpPr>
            <a:spLocks noGrp="1"/>
          </p:cNvSpPr>
          <p:nvPr/>
        </p:nvSpPr>
        <p:spPr>
          <a:xfrm>
            <a:off x="3543300" y="1790700"/>
            <a:ext cx="2133600" cy="514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70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$3.60M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985965-EE61-4973-852C-F703BC611B93}"/>
              </a:ext>
            </a:extLst>
          </p:cNvPr>
          <p:cNvSpPr>
            <a:spLocks noGrp="1"/>
          </p:cNvSpPr>
          <p:nvPr/>
        </p:nvSpPr>
        <p:spPr>
          <a:xfrm>
            <a:off x="3543300" y="2381250"/>
            <a:ext cx="21336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rPr>
              <a:t>Fleet and apparatus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C0FE84-3784-479E-9169-A3DFAD21CB71}"/>
              </a:ext>
            </a:extLst>
          </p:cNvPr>
          <p:cNvSpPr>
            <a:spLocks noGrp="1"/>
          </p:cNvSpPr>
          <p:nvPr/>
        </p:nvSpPr>
        <p:spPr>
          <a:xfrm>
            <a:off x="3543300" y="2752725"/>
            <a:ext cx="2133600" cy="2476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050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80% of scheduled total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EE70F80-D541-4D09-B710-A3035975AFA0}"/>
              </a:ext>
            </a:extLst>
          </p:cNvPr>
          <p:cNvSpPr>
            <a:spLocks noGrp="1"/>
          </p:cNvSpPr>
          <p:nvPr/>
        </p:nvSpPr>
        <p:spPr>
          <a:xfrm>
            <a:off x="6096000" y="1600200"/>
            <a:ext cx="25146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7E0E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C9F23C-291C-40D5-A6AC-7486A44A82B7}"/>
              </a:ext>
            </a:extLst>
          </p:cNvPr>
          <p:cNvSpPr>
            <a:spLocks noGrp="1"/>
          </p:cNvSpPr>
          <p:nvPr/>
        </p:nvSpPr>
        <p:spPr>
          <a:xfrm>
            <a:off x="6286500" y="1790700"/>
            <a:ext cx="2133600" cy="514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70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$1.00M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B7B23C-155E-4BB1-8546-AEB13C8E74E6}"/>
              </a:ext>
            </a:extLst>
          </p:cNvPr>
          <p:cNvSpPr>
            <a:spLocks noGrp="1"/>
          </p:cNvSpPr>
          <p:nvPr/>
        </p:nvSpPr>
        <p:spPr>
          <a:xfrm>
            <a:off x="6286500" y="2381250"/>
            <a:ext cx="21336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rPr>
              <a:t>Largest single project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7F5D22-0E2C-463A-BB28-B436F955B0F4}"/>
              </a:ext>
            </a:extLst>
          </p:cNvPr>
          <p:cNvSpPr>
            <a:spLocks noGrp="1"/>
          </p:cNvSpPr>
          <p:nvPr/>
        </p:nvSpPr>
        <p:spPr>
          <a:xfrm>
            <a:off x="6286500" y="2752725"/>
            <a:ext cx="2133600" cy="2476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050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Engine 1 in FY35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3B2E9C-FEC1-450E-BB25-8085AFBC6D1A}"/>
              </a:ext>
            </a:extLst>
          </p:cNvPr>
          <p:cNvSpPr>
            <a:spLocks noGrp="1"/>
          </p:cNvSpPr>
          <p:nvPr/>
        </p:nvSpPr>
        <p:spPr>
          <a:xfrm>
            <a:off x="8839200" y="1600200"/>
            <a:ext cx="25146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7E0E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5CDA55-6AF5-46B3-8282-3FF50C59C523}"/>
              </a:ext>
            </a:extLst>
          </p:cNvPr>
          <p:cNvSpPr>
            <a:spLocks noGrp="1"/>
          </p:cNvSpPr>
          <p:nvPr/>
        </p:nvSpPr>
        <p:spPr>
          <a:xfrm>
            <a:off x="9029700" y="1790700"/>
            <a:ext cx="2133600" cy="514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70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$2.45M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467A15-1AC9-4CE0-84DC-32A568E203E9}"/>
              </a:ext>
            </a:extLst>
          </p:cNvPr>
          <p:cNvSpPr>
            <a:spLocks noGrp="1"/>
          </p:cNvSpPr>
          <p:nvPr/>
        </p:nvSpPr>
        <p:spPr>
          <a:xfrm>
            <a:off x="9029700" y="2381250"/>
            <a:ext cx="21336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rPr>
              <a:t>Final five years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68F40F-1371-4058-B3C7-6999DB02A80D}"/>
              </a:ext>
            </a:extLst>
          </p:cNvPr>
          <p:cNvSpPr>
            <a:spLocks noGrp="1"/>
          </p:cNvSpPr>
          <p:nvPr/>
        </p:nvSpPr>
        <p:spPr>
          <a:xfrm>
            <a:off x="9029700" y="2752725"/>
            <a:ext cx="2133600" cy="2476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050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55% of scheduled total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97FA7E-36E2-44E4-98B8-49E83D2E083E}"/>
              </a:ext>
            </a:extLst>
          </p:cNvPr>
          <p:cNvSpPr>
            <a:spLocks noGrp="1"/>
          </p:cNvSpPr>
          <p:nvPr/>
        </p:nvSpPr>
        <p:spPr>
          <a:xfrm>
            <a:off x="609600" y="363855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80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Planning implications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AE0E68-3082-46BE-A337-D653D8CF0326}"/>
              </a:ext>
            </a:extLst>
          </p:cNvPr>
          <p:cNvSpPr>
            <a:spLocks noGrp="1"/>
          </p:cNvSpPr>
          <p:nvPr/>
        </p:nvSpPr>
        <p:spPr>
          <a:xfrm>
            <a:off x="781050" y="4114800"/>
            <a:ext cx="238125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rPr>
              <a:t>Near-term pressure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438AFC-7DE0-4A29-94C5-3F9C8387171D}"/>
              </a:ext>
            </a:extLst>
          </p:cNvPr>
          <p:cNvSpPr>
            <a:spLocks noGrp="1"/>
          </p:cNvSpPr>
          <p:nvPr/>
        </p:nvSpPr>
        <p:spPr>
          <a:xfrm>
            <a:off x="3162300" y="4114800"/>
            <a:ext cx="781050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0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rPr>
              <a:t>FY27–FY28 total $1.22M, driven by Engine 2 and replacement equipment.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DF33D1-A7E8-4EA4-9CDC-93A5E3C90832}"/>
              </a:ext>
            </a:extLst>
          </p:cNvPr>
          <p:cNvSpPr>
            <a:spLocks noGrp="1"/>
          </p:cNvSpPr>
          <p:nvPr/>
        </p:nvSpPr>
        <p:spPr>
          <a:xfrm>
            <a:off x="781050" y="4781550"/>
            <a:ext cx="238125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rPr>
              <a:t>Long-range concentration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45BD85-A11D-4FCB-80FE-90EBCC4CAFDC}"/>
              </a:ext>
            </a:extLst>
          </p:cNvPr>
          <p:cNvSpPr>
            <a:spLocks noGrp="1"/>
          </p:cNvSpPr>
          <p:nvPr/>
        </p:nvSpPr>
        <p:spPr>
          <a:xfrm>
            <a:off x="3162300" y="4781550"/>
            <a:ext cx="781050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0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rPr>
              <a:t>FY35, FY36, and FY39 account for $2.30M.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5B8CD10-C5AC-429A-BAB1-BAC5F8BB4644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82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3800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EDDF750-09EF-4C36-9BC5-370E2BCF1059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4762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050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rPr>
              <a:t>CAPITAL SCHEDULE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41B831-0F1E-4AA9-94D6-D21EF224BB38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858500" cy="571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5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Annual spending peaks at $1.0M in FY35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8800FF-0D81-4ED4-A099-8E9559F94DB7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10972800" cy="28575"/>
          </a:xfrm>
          <a:prstGeom prst="rect">
            <a:avLst/>
          </a:prstGeom>
          <a:solidFill>
            <a:srgbClr val="2F8794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F309C4-158B-4F4C-94DB-D6D8F3DB05E8}"/>
              </a:ext>
            </a:extLst>
          </p:cNvPr>
          <p:cNvSpPr>
            <a:spLocks noGrp="1"/>
          </p:cNvSpPr>
          <p:nvPr/>
        </p:nvSpPr>
        <p:spPr>
          <a:xfrm>
            <a:off x="9620250" y="1295400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97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dirty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Amounts in $</a:t>
            </a:r>
            <a:r>
              <a:rPr lang="en-US" sz="975" b="1" dirty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 thousands</a:t>
            </a:r>
            <a:endParaRPr sz="975" b="1" dirty="0">
              <a:solidFill>
                <a:srgbClr val="5C6B73"/>
              </a:solidFill>
              <a:latin typeface="Bitstream Charter"/>
              <a:ea typeface="Bitstream Charter"/>
              <a:cs typeface="Bitstream Charter"/>
            </a:endParaRPr>
          </a:p>
        </p:txBody>
      </p:sp>
      <p:graphicFrame>
        <p:nvGraphicFramePr>
          <p:cNvPr id="12" name="Chart"/>
          <p:cNvGraphicFramePr/>
          <p:nvPr/>
        </p:nvGraphicFramePr>
        <p:xfrm>
          <a:off x="609600" y="1543050"/>
          <a:ext cx="10972800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5B44E58-BAB1-4ACE-A8F1-BEA0B4F2A57C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82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39977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BE4EA54-33A0-4D8E-AD42-09C106A144C0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4762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050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rPr>
              <a:t>INVESTMENT MIX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162DE3-9DB1-4B1F-94DA-3FE9F1B466A3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858500" cy="571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5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Fleet and apparatus account for 80% of scheduled capital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9A75C9-6F87-4768-ADD7-4ED79124A83B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10972800" cy="28575"/>
          </a:xfrm>
          <a:prstGeom prst="rect">
            <a:avLst/>
          </a:prstGeom>
          <a:solidFill>
            <a:srgbClr val="2F8794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2ACB62-E348-465E-BECF-04371DF81106}"/>
              </a:ext>
            </a:extLst>
          </p:cNvPr>
          <p:cNvSpPr>
            <a:spLocks noGrp="1"/>
          </p:cNvSpPr>
          <p:nvPr/>
        </p:nvSpPr>
        <p:spPr>
          <a:xfrm>
            <a:off x="5410200" y="13525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97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Amounts in $ millions</a:t>
            </a:r>
          </a:p>
        </p:txBody>
      </p:sp>
      <p:graphicFrame>
        <p:nvGraphicFramePr>
          <p:cNvPr id="27" name="Chart"/>
          <p:cNvGraphicFramePr/>
          <p:nvPr/>
        </p:nvGraphicFramePr>
        <p:xfrm>
          <a:off x="609600" y="1619250"/>
          <a:ext cx="685800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8018570-A805-4171-BC8E-A5211B07273B}"/>
              </a:ext>
            </a:extLst>
          </p:cNvPr>
          <p:cNvSpPr>
            <a:spLocks noGrp="1"/>
          </p:cNvSpPr>
          <p:nvPr/>
        </p:nvSpPr>
        <p:spPr>
          <a:xfrm>
            <a:off x="7905750" y="1809750"/>
            <a:ext cx="3333750" cy="3143250"/>
          </a:xfrm>
          <a:prstGeom prst="roundRect">
            <a:avLst>
              <a:gd name="adj" fmla="val 2424"/>
            </a:avLst>
          </a:prstGeom>
          <a:solidFill>
            <a:srgbClr val="102B3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CCD5DE-530B-4577-AA66-9DC601290806}"/>
              </a:ext>
            </a:extLst>
          </p:cNvPr>
          <p:cNvSpPr>
            <a:spLocks noGrp="1"/>
          </p:cNvSpPr>
          <p:nvPr/>
        </p:nvSpPr>
        <p:spPr>
          <a:xfrm>
            <a:off x="8172450" y="2057400"/>
            <a:ext cx="28003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Major fleet projects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9DC729-98AC-4442-978A-EF0CC84F71E4}"/>
              </a:ext>
            </a:extLst>
          </p:cNvPr>
          <p:cNvSpPr>
            <a:spLocks noGrp="1"/>
          </p:cNvSpPr>
          <p:nvPr/>
        </p:nvSpPr>
        <p:spPr>
          <a:xfrm>
            <a:off x="8172450" y="2628900"/>
            <a:ext cx="1285875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Engine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300B24-C2B4-4FBC-932E-6FDAF4042DE8}"/>
              </a:ext>
            </a:extLst>
          </p:cNvPr>
          <p:cNvSpPr>
            <a:spLocks noGrp="1"/>
          </p:cNvSpPr>
          <p:nvPr/>
        </p:nvSpPr>
        <p:spPr>
          <a:xfrm>
            <a:off x="9486900" y="2628900"/>
            <a:ext cx="66675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125" b="0">
                <a:solidFill>
                  <a:srgbClr val="A9CFD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9CFD5"/>
                </a:solidFill>
                <a:latin typeface="Bitstream Charter"/>
                <a:ea typeface="Bitstream Charter"/>
                <a:cs typeface="Bitstream Charter"/>
              </a:rPr>
              <a:t>FY35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E1C08D-5B5C-46C1-A7DE-1F305C5AB468}"/>
              </a:ext>
            </a:extLst>
          </p:cNvPr>
          <p:cNvSpPr>
            <a:spLocks noGrp="1"/>
          </p:cNvSpPr>
          <p:nvPr/>
        </p:nvSpPr>
        <p:spPr>
          <a:xfrm>
            <a:off x="10115550" y="2628900"/>
            <a:ext cx="8382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$1.00M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283DEC-1026-4BB5-8563-9ED8A0BDEA99}"/>
              </a:ext>
            </a:extLst>
          </p:cNvPr>
          <p:cNvSpPr>
            <a:spLocks noGrp="1"/>
          </p:cNvSpPr>
          <p:nvPr/>
        </p:nvSpPr>
        <p:spPr>
          <a:xfrm>
            <a:off x="8172450" y="3162300"/>
            <a:ext cx="1285875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Engine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74F242-996A-49CB-B982-AF13C0FDB232}"/>
              </a:ext>
            </a:extLst>
          </p:cNvPr>
          <p:cNvSpPr>
            <a:spLocks noGrp="1"/>
          </p:cNvSpPr>
          <p:nvPr/>
        </p:nvSpPr>
        <p:spPr>
          <a:xfrm>
            <a:off x="9486900" y="3162300"/>
            <a:ext cx="66675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125" b="0">
                <a:solidFill>
                  <a:srgbClr val="A9CFD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9CFD5"/>
                </a:solidFill>
                <a:latin typeface="Bitstream Charter"/>
                <a:ea typeface="Bitstream Charter"/>
                <a:cs typeface="Bitstream Charter"/>
              </a:rPr>
              <a:t>FY27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3AD446-9E0F-4079-8CC2-41A47605CCBE}"/>
              </a:ext>
            </a:extLst>
          </p:cNvPr>
          <p:cNvSpPr>
            <a:spLocks noGrp="1"/>
          </p:cNvSpPr>
          <p:nvPr/>
        </p:nvSpPr>
        <p:spPr>
          <a:xfrm>
            <a:off x="10115550" y="3162300"/>
            <a:ext cx="8382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$900K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1C06F7-36C2-4526-86E0-9082844B2E11}"/>
              </a:ext>
            </a:extLst>
          </p:cNvPr>
          <p:cNvSpPr>
            <a:spLocks noGrp="1"/>
          </p:cNvSpPr>
          <p:nvPr/>
        </p:nvSpPr>
        <p:spPr>
          <a:xfrm>
            <a:off x="8172450" y="3695700"/>
            <a:ext cx="1285875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Ambulance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BCEB3F-220E-4DDA-AA07-BE932C7B00AE}"/>
              </a:ext>
            </a:extLst>
          </p:cNvPr>
          <p:cNvSpPr>
            <a:spLocks noGrp="1"/>
          </p:cNvSpPr>
          <p:nvPr/>
        </p:nvSpPr>
        <p:spPr>
          <a:xfrm>
            <a:off x="9486900" y="3695700"/>
            <a:ext cx="66675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125" b="0">
                <a:solidFill>
                  <a:srgbClr val="A9CFD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9CFD5"/>
                </a:solidFill>
                <a:latin typeface="Bitstream Charter"/>
                <a:ea typeface="Bitstream Charter"/>
                <a:cs typeface="Bitstream Charter"/>
              </a:rPr>
              <a:t>FY36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A7ADDE-4995-439C-9831-47E7043FD3C7}"/>
              </a:ext>
            </a:extLst>
          </p:cNvPr>
          <p:cNvSpPr>
            <a:spLocks noGrp="1"/>
          </p:cNvSpPr>
          <p:nvPr/>
        </p:nvSpPr>
        <p:spPr>
          <a:xfrm>
            <a:off x="10115550" y="3695700"/>
            <a:ext cx="8382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$600K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14A5AC-FA28-4E42-B02E-EA37B8FF720C}"/>
              </a:ext>
            </a:extLst>
          </p:cNvPr>
          <p:cNvSpPr>
            <a:spLocks noGrp="1"/>
          </p:cNvSpPr>
          <p:nvPr/>
        </p:nvSpPr>
        <p:spPr>
          <a:xfrm>
            <a:off x="8172450" y="4229100"/>
            <a:ext cx="1285875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Marine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5E0FB2-DB91-405E-8BB2-709039165375}"/>
              </a:ext>
            </a:extLst>
          </p:cNvPr>
          <p:cNvSpPr>
            <a:spLocks noGrp="1"/>
          </p:cNvSpPr>
          <p:nvPr/>
        </p:nvSpPr>
        <p:spPr>
          <a:xfrm>
            <a:off x="9486900" y="4229100"/>
            <a:ext cx="66675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125" b="0">
                <a:solidFill>
                  <a:srgbClr val="A9CFD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9CFD5"/>
                </a:solidFill>
                <a:latin typeface="Bitstream Charter"/>
                <a:ea typeface="Bitstream Charter"/>
                <a:cs typeface="Bitstream Charter"/>
              </a:rPr>
              <a:t>FY39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43B51C-BCFC-4414-A4EE-015AFB49C966}"/>
              </a:ext>
            </a:extLst>
          </p:cNvPr>
          <p:cNvSpPr>
            <a:spLocks noGrp="1"/>
          </p:cNvSpPr>
          <p:nvPr/>
        </p:nvSpPr>
        <p:spPr>
          <a:xfrm>
            <a:off x="10115550" y="4229100"/>
            <a:ext cx="8382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$600K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1A0995-DB36-498C-A362-57D96E06B84B}"/>
              </a:ext>
            </a:extLst>
          </p:cNvPr>
          <p:cNvSpPr>
            <a:spLocks noGrp="1"/>
          </p:cNvSpPr>
          <p:nvPr/>
        </p:nvSpPr>
        <p:spPr>
          <a:xfrm>
            <a:off x="8058150" y="5105400"/>
            <a:ext cx="3048000" cy="514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050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Fleet total includes command cars, forestry, engines, ambulance, and marine assets.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75362B-11A4-4203-BDFD-DA14D59773DA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82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6449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0916C1B-4BC3-4DF9-BD39-28D61EB53B2B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4762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050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rPr>
              <a:t>PHASING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84AA3D-A801-4667-912F-01796BE5498B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858500" cy="571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5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The final five years carry 55% of planned spending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A194E1-A1E9-49CC-850B-0F567E63C384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10972800" cy="28575"/>
          </a:xfrm>
          <a:prstGeom prst="rect">
            <a:avLst/>
          </a:prstGeom>
          <a:solidFill>
            <a:srgbClr val="2F8794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60D1E74-FB91-44A9-8A60-62C5D56EAFFD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3333750" cy="34290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D7E0E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1F9E14-7D25-4D10-BCAC-39CF76C310C8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3333750" cy="133350"/>
          </a:xfrm>
          <a:prstGeom prst="rect">
            <a:avLst/>
          </a:prstGeom>
          <a:solidFill>
            <a:srgbClr val="2F8794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44BA02-11E1-4807-90A8-3FE5CBB81070}"/>
              </a:ext>
            </a:extLst>
          </p:cNvPr>
          <p:cNvSpPr>
            <a:spLocks noGrp="1"/>
          </p:cNvSpPr>
          <p:nvPr/>
        </p:nvSpPr>
        <p:spPr>
          <a:xfrm>
            <a:off x="838200" y="205740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6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FY25–FY29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DD798C-EAD2-4953-90D2-BAC8267C41E1}"/>
              </a:ext>
            </a:extLst>
          </p:cNvPr>
          <p:cNvSpPr>
            <a:spLocks noGrp="1"/>
          </p:cNvSpPr>
          <p:nvPr/>
        </p:nvSpPr>
        <p:spPr>
          <a:xfrm>
            <a:off x="838200" y="2552700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3000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2F8794"/>
                </a:solidFill>
                <a:latin typeface="Bitstream Charter"/>
                <a:ea typeface="Bitstream Charter"/>
                <a:cs typeface="Bitstream Charter"/>
              </a:rPr>
              <a:t>$1.3M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4813D9-9B97-4CE8-87BC-BF667B1826CB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350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rPr>
              <a:t>29% of total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3240AE-E207-4D8A-93CF-684DBBA0D116}"/>
              </a:ext>
            </a:extLst>
          </p:cNvPr>
          <p:cNvSpPr>
            <a:spLocks noGrp="1"/>
          </p:cNvSpPr>
          <p:nvPr/>
        </p:nvSpPr>
        <p:spPr>
          <a:xfrm>
            <a:off x="838200" y="3771900"/>
            <a:ext cx="2857500" cy="819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Engine 2, Forestry 1, medical equipment, PPE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1870C2A-DDE8-453E-92EB-3CA87641F3BE}"/>
              </a:ext>
            </a:extLst>
          </p:cNvPr>
          <p:cNvSpPr>
            <a:spLocks noGrp="1"/>
          </p:cNvSpPr>
          <p:nvPr/>
        </p:nvSpPr>
        <p:spPr>
          <a:xfrm>
            <a:off x="4248150" y="1676400"/>
            <a:ext cx="3333750" cy="34290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D7E0E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736B2A-205E-4D06-A64A-D2AD265BD960}"/>
              </a:ext>
            </a:extLst>
          </p:cNvPr>
          <p:cNvSpPr>
            <a:spLocks noGrp="1"/>
          </p:cNvSpPr>
          <p:nvPr/>
        </p:nvSpPr>
        <p:spPr>
          <a:xfrm>
            <a:off x="4248150" y="1676400"/>
            <a:ext cx="3333750" cy="133350"/>
          </a:xfrm>
          <a:prstGeom prst="rect">
            <a:avLst/>
          </a:prstGeom>
          <a:solidFill>
            <a:srgbClr val="E3A72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98AB8B-D2EE-43BB-8E07-BC3EDBF4AB5C}"/>
              </a:ext>
            </a:extLst>
          </p:cNvPr>
          <p:cNvSpPr>
            <a:spLocks noGrp="1"/>
          </p:cNvSpPr>
          <p:nvPr/>
        </p:nvSpPr>
        <p:spPr>
          <a:xfrm>
            <a:off x="4476750" y="205740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6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FY30–FY34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61D50C-BB49-4A35-9BB2-E525F0AF382B}"/>
              </a:ext>
            </a:extLst>
          </p:cNvPr>
          <p:cNvSpPr>
            <a:spLocks noGrp="1"/>
          </p:cNvSpPr>
          <p:nvPr/>
        </p:nvSpPr>
        <p:spPr>
          <a:xfrm>
            <a:off x="4476750" y="2552700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3000" b="1">
                <a:solidFill>
                  <a:srgbClr val="E3A72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E3A72F"/>
                </a:solidFill>
                <a:latin typeface="Bitstream Charter"/>
                <a:ea typeface="Bitstream Charter"/>
                <a:cs typeface="Bitstream Charter"/>
              </a:rPr>
              <a:t>$728K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869C06-439F-41EE-BEDD-D6CD94C6C182}"/>
              </a:ext>
            </a:extLst>
          </p:cNvPr>
          <p:cNvSpPr>
            <a:spLocks noGrp="1"/>
          </p:cNvSpPr>
          <p:nvPr/>
        </p:nvSpPr>
        <p:spPr>
          <a:xfrm>
            <a:off x="4476750" y="31813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350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rPr>
              <a:t>16% of total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E9D828-A0BB-4F20-A852-9F79FC4C1D29}"/>
              </a:ext>
            </a:extLst>
          </p:cNvPr>
          <p:cNvSpPr>
            <a:spLocks noGrp="1"/>
          </p:cNvSpPr>
          <p:nvPr/>
        </p:nvSpPr>
        <p:spPr>
          <a:xfrm>
            <a:off x="4476750" y="3771900"/>
            <a:ext cx="2857500" cy="819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Command vehicle, radios, SCBA, rescue equipment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FD33284-612B-4F5D-978A-0F657A07C7DF}"/>
              </a:ext>
            </a:extLst>
          </p:cNvPr>
          <p:cNvSpPr>
            <a:spLocks noGrp="1"/>
          </p:cNvSpPr>
          <p:nvPr/>
        </p:nvSpPr>
        <p:spPr>
          <a:xfrm>
            <a:off x="7886700" y="1676400"/>
            <a:ext cx="3333750" cy="34290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D7E0E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EF39D2-BFEB-458F-B886-1CB893D1E329}"/>
              </a:ext>
            </a:extLst>
          </p:cNvPr>
          <p:cNvSpPr>
            <a:spLocks noGrp="1"/>
          </p:cNvSpPr>
          <p:nvPr/>
        </p:nvSpPr>
        <p:spPr>
          <a:xfrm>
            <a:off x="7886700" y="1676400"/>
            <a:ext cx="3333750" cy="133350"/>
          </a:xfrm>
          <a:prstGeom prst="rect">
            <a:avLst/>
          </a:prstGeom>
          <a:solidFill>
            <a:srgbClr val="B8403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1D8654-21D6-4B24-BB49-D59CCD9C60C7}"/>
              </a:ext>
            </a:extLst>
          </p:cNvPr>
          <p:cNvSpPr>
            <a:spLocks noGrp="1"/>
          </p:cNvSpPr>
          <p:nvPr/>
        </p:nvSpPr>
        <p:spPr>
          <a:xfrm>
            <a:off x="8115300" y="205740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6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02B3F"/>
                </a:solidFill>
                <a:latin typeface="Bitstream Charter"/>
                <a:ea typeface="Bitstream Charter"/>
                <a:cs typeface="Bitstream Charter"/>
              </a:rPr>
              <a:t>FY35–FY39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673923-FE4C-4AD1-A176-2C77CFF99ED7}"/>
              </a:ext>
            </a:extLst>
          </p:cNvPr>
          <p:cNvSpPr>
            <a:spLocks noGrp="1"/>
          </p:cNvSpPr>
          <p:nvPr/>
        </p:nvSpPr>
        <p:spPr>
          <a:xfrm>
            <a:off x="8115300" y="2552700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3000" b="1">
                <a:solidFill>
                  <a:srgbClr val="B840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B8403A"/>
                </a:solidFill>
                <a:latin typeface="Bitstream Charter"/>
                <a:ea typeface="Bitstream Charter"/>
                <a:cs typeface="Bitstream Charter"/>
              </a:rPr>
              <a:t>$2.5M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4F40A0-43EA-4341-9820-151C0C0AE441}"/>
              </a:ext>
            </a:extLst>
          </p:cNvPr>
          <p:cNvSpPr>
            <a:spLocks noGrp="1"/>
          </p:cNvSpPr>
          <p:nvPr/>
        </p:nvSpPr>
        <p:spPr>
          <a:xfrm>
            <a:off x="8115300" y="31813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350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7232C"/>
                </a:solidFill>
                <a:latin typeface="Bitstream Charter"/>
                <a:ea typeface="Bitstream Charter"/>
                <a:cs typeface="Bitstream Charter"/>
              </a:rPr>
              <a:t>55% of total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03E76CE-83B9-48B1-886C-CB699EEBDEB4}"/>
              </a:ext>
            </a:extLst>
          </p:cNvPr>
          <p:cNvSpPr>
            <a:spLocks noGrp="1"/>
          </p:cNvSpPr>
          <p:nvPr/>
        </p:nvSpPr>
        <p:spPr>
          <a:xfrm>
            <a:off x="8115300" y="3771900"/>
            <a:ext cx="2857500" cy="819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75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Engine 1, Ambulance 1, Marine 1, PPE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5C7F5C-AB10-4652-BC04-FB68D31D219C}"/>
              </a:ext>
            </a:extLst>
          </p:cNvPr>
          <p:cNvSpPr>
            <a:spLocks noGrp="1"/>
          </p:cNvSpPr>
          <p:nvPr/>
        </p:nvSpPr>
        <p:spPr>
          <a:xfrm>
            <a:off x="11049000" y="6515100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82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5C6B73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726193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4d2f3a-553e-46c0-b68c-be7967bee978">
      <Terms xmlns="http://schemas.microsoft.com/office/infopath/2007/PartnerControls"/>
    </lcf76f155ced4ddcb4097134ff3c332f>
    <TaxCatchAll xmlns="6d5ec1e5-e579-4e50-ba06-8a13fc8f3c7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4527378FC3724D9DB473C016F66AB4" ma:contentTypeVersion="18" ma:contentTypeDescription="Create a new document." ma:contentTypeScope="" ma:versionID="c9c4bbf19b358185ebf6d21925931eca">
  <xsd:schema xmlns:xsd="http://www.w3.org/2001/XMLSchema" xmlns:xs="http://www.w3.org/2001/XMLSchema" xmlns:p="http://schemas.microsoft.com/office/2006/metadata/properties" xmlns:ns2="e64d2f3a-553e-46c0-b68c-be7967bee978" xmlns:ns3="6d5ec1e5-e579-4e50-ba06-8a13fc8f3c73" targetNamespace="http://schemas.microsoft.com/office/2006/metadata/properties" ma:root="true" ma:fieldsID="793fdbb1dc85e68adc20356a50f904c8" ns2:_="" ns3:_="">
    <xsd:import namespace="e64d2f3a-553e-46c0-b68c-be7967bee978"/>
    <xsd:import namespace="6d5ec1e5-e579-4e50-ba06-8a13fc8f3c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4d2f3a-553e-46c0-b68c-be7967bee9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61940c8-a210-4f11-b2ec-3ca9919455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5ec1e5-e579-4e50-ba06-8a13fc8f3c7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76c6ea08-cb87-4845-a170-73cd007bbce3}" ma:internalName="TaxCatchAll" ma:showField="CatchAllData" ma:web="6d5ec1e5-e579-4e50-ba06-8a13fc8f3c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78E720-939A-4827-968D-2A0D89649466}">
  <ds:schemaRefs>
    <ds:schemaRef ds:uri="7e769a44-ec98-4381-a87e-f9ded18a6e43"/>
    <ds:schemaRef ds:uri="http://schemas.openxmlformats.org/package/2006/metadata/core-properties"/>
    <ds:schemaRef ds:uri="http://purl.org/dc/terms/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0e93d042-abc6-4bd3-b4da-8101b3229fe0"/>
  </ds:schemaRefs>
</ds:datastoreItem>
</file>

<file path=customXml/itemProps2.xml><?xml version="1.0" encoding="utf-8"?>
<ds:datastoreItem xmlns:ds="http://schemas.openxmlformats.org/officeDocument/2006/customXml" ds:itemID="{16390AFD-9834-4D43-951B-70384D8B24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AFFBD0-5872-4425-B5B7-AEF7889587BF}"/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242</Words>
  <Application>Microsoft Office PowerPoint</Application>
  <DocSecurity>0</DocSecurity>
  <PresentationFormat>Widescreen</PresentationFormat>
  <Paragraphs>63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Bitstream Charter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Sean Brown</cp:lastModifiedBy>
  <cp:revision>1</cp:revision>
  <cp:lastPrinted>2026-09-21T20:18:29Z</cp:lastPrinted>
  <dcterms:created xsi:type="dcterms:W3CDTF">2026-09-21T19:32:20Z</dcterms:created>
  <dcterms:modified xsi:type="dcterms:W3CDTF">2026-09-21T20:23:59Z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0x010100294527378FC3724D9DB473C016F66AB4</vt:lpwstr>
  </property>
  <property fmtid="{D5CDD505-2E9C-101B-9397-08002B2CF9AE}" pid="3" name="MediaServiceImageTags">
    <vt:lpwstr/>
  </property>
</Properties>
</file>