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0" r:id="rId7"/>
    <p:sldId id="258" r:id="rId8"/>
    <p:sldId id="267" r:id="rId9"/>
    <p:sldId id="259" r:id="rId10"/>
    <p:sldId id="282" r:id="rId11"/>
    <p:sldId id="266" r:id="rId12"/>
    <p:sldId id="268" r:id="rId13"/>
    <p:sldId id="269" r:id="rId14"/>
    <p:sldId id="270" r:id="rId15"/>
    <p:sldId id="271" r:id="rId16"/>
    <p:sldId id="272" r:id="rId17"/>
    <p:sldId id="273" r:id="rId18"/>
    <p:sldId id="287" r:id="rId19"/>
    <p:sldId id="285" r:id="rId20"/>
    <p:sldId id="286" r:id="rId21"/>
    <p:sldId id="283" r:id="rId22"/>
    <p:sldId id="284" r:id="rId23"/>
    <p:sldId id="275" r:id="rId24"/>
    <p:sldId id="280" r:id="rId25"/>
    <p:sldId id="277" r:id="rId26"/>
    <p:sldId id="276" r:id="rId27"/>
    <p:sldId id="279" r:id="rId28"/>
    <p:sldId id="278"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30" autoAdjust="0"/>
    <p:restoredTop sz="94660"/>
  </p:normalViewPr>
  <p:slideViewPr>
    <p:cSldViewPr snapToGrid="0">
      <p:cViewPr varScale="1">
        <p:scale>
          <a:sx n="101" d="100"/>
          <a:sy n="101" d="100"/>
        </p:scale>
        <p:origin x="120" y="1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11C01-F07E-F20B-226C-6ADD58E7721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F532C73-8959-929C-5840-A724BB4B56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15619E1-687D-24C3-5672-F3F8D505CC38}"/>
              </a:ext>
            </a:extLst>
          </p:cNvPr>
          <p:cNvSpPr>
            <a:spLocks noGrp="1"/>
          </p:cNvSpPr>
          <p:nvPr>
            <p:ph type="dt" sz="half" idx="10"/>
          </p:nvPr>
        </p:nvSpPr>
        <p:spPr/>
        <p:txBody>
          <a:bodyPr/>
          <a:lstStyle/>
          <a:p>
            <a:fld id="{7BDD75E0-6F11-4BA7-820E-C08DCC48018D}" type="datetimeFigureOut">
              <a:rPr lang="en-US" smtClean="0"/>
              <a:t>9/18/2026</a:t>
            </a:fld>
            <a:endParaRPr lang="en-US"/>
          </a:p>
        </p:txBody>
      </p:sp>
      <p:sp>
        <p:nvSpPr>
          <p:cNvPr id="5" name="Footer Placeholder 4">
            <a:extLst>
              <a:ext uri="{FF2B5EF4-FFF2-40B4-BE49-F238E27FC236}">
                <a16:creationId xmlns:a16="http://schemas.microsoft.com/office/drawing/2014/main" id="{5784EB94-4A1D-51CA-3AFB-89DB2B6C71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7A3EC7-E3DA-E73C-1099-A3CF0DF158DD}"/>
              </a:ext>
            </a:extLst>
          </p:cNvPr>
          <p:cNvSpPr>
            <a:spLocks noGrp="1"/>
          </p:cNvSpPr>
          <p:nvPr>
            <p:ph type="sldNum" sz="quarter" idx="12"/>
          </p:nvPr>
        </p:nvSpPr>
        <p:spPr/>
        <p:txBody>
          <a:bodyPr/>
          <a:lstStyle/>
          <a:p>
            <a:fld id="{3282DAFE-9288-4335-BEC0-E04F6DB4EB43}" type="slidenum">
              <a:rPr lang="en-US" smtClean="0"/>
              <a:t>‹#›</a:t>
            </a:fld>
            <a:endParaRPr lang="en-US"/>
          </a:p>
        </p:txBody>
      </p:sp>
    </p:spTree>
    <p:extLst>
      <p:ext uri="{BB962C8B-B14F-4D97-AF65-F5344CB8AC3E}">
        <p14:creationId xmlns:p14="http://schemas.microsoft.com/office/powerpoint/2010/main" val="3166074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A574F-7D8F-A5D5-0698-7545A806046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A67FFFB-AF0B-BBDD-8A8F-02CD201AA1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252EEB-4759-C6D1-48AD-8BAB5BEC1634}"/>
              </a:ext>
            </a:extLst>
          </p:cNvPr>
          <p:cNvSpPr>
            <a:spLocks noGrp="1"/>
          </p:cNvSpPr>
          <p:nvPr>
            <p:ph type="dt" sz="half" idx="10"/>
          </p:nvPr>
        </p:nvSpPr>
        <p:spPr/>
        <p:txBody>
          <a:bodyPr/>
          <a:lstStyle/>
          <a:p>
            <a:fld id="{7BDD75E0-6F11-4BA7-820E-C08DCC48018D}" type="datetimeFigureOut">
              <a:rPr lang="en-US" smtClean="0"/>
              <a:t>9/18/2026</a:t>
            </a:fld>
            <a:endParaRPr lang="en-US"/>
          </a:p>
        </p:txBody>
      </p:sp>
      <p:sp>
        <p:nvSpPr>
          <p:cNvPr id="5" name="Footer Placeholder 4">
            <a:extLst>
              <a:ext uri="{FF2B5EF4-FFF2-40B4-BE49-F238E27FC236}">
                <a16:creationId xmlns:a16="http://schemas.microsoft.com/office/drawing/2014/main" id="{0003FDB0-41AD-7A88-3FA3-07305CDDBB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E7A0CE-8C56-F252-A09A-E731203A0362}"/>
              </a:ext>
            </a:extLst>
          </p:cNvPr>
          <p:cNvSpPr>
            <a:spLocks noGrp="1"/>
          </p:cNvSpPr>
          <p:nvPr>
            <p:ph type="sldNum" sz="quarter" idx="12"/>
          </p:nvPr>
        </p:nvSpPr>
        <p:spPr/>
        <p:txBody>
          <a:bodyPr/>
          <a:lstStyle/>
          <a:p>
            <a:fld id="{3282DAFE-9288-4335-BEC0-E04F6DB4EB43}" type="slidenum">
              <a:rPr lang="en-US" smtClean="0"/>
              <a:t>‹#›</a:t>
            </a:fld>
            <a:endParaRPr lang="en-US"/>
          </a:p>
        </p:txBody>
      </p:sp>
    </p:spTree>
    <p:extLst>
      <p:ext uri="{BB962C8B-B14F-4D97-AF65-F5344CB8AC3E}">
        <p14:creationId xmlns:p14="http://schemas.microsoft.com/office/powerpoint/2010/main" val="2216199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05073-1B4D-E01B-AA09-D68436E1823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DCD8E32-7CF3-9013-8331-C4A6291B6B6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97E2006-9F5A-6EE3-D5C0-DBEC1F1482AA}"/>
              </a:ext>
            </a:extLst>
          </p:cNvPr>
          <p:cNvSpPr>
            <a:spLocks noGrp="1"/>
          </p:cNvSpPr>
          <p:nvPr>
            <p:ph type="dt" sz="half" idx="10"/>
          </p:nvPr>
        </p:nvSpPr>
        <p:spPr/>
        <p:txBody>
          <a:bodyPr/>
          <a:lstStyle/>
          <a:p>
            <a:fld id="{7BDD75E0-6F11-4BA7-820E-C08DCC48018D}" type="datetimeFigureOut">
              <a:rPr lang="en-US" smtClean="0"/>
              <a:t>9/18/2026</a:t>
            </a:fld>
            <a:endParaRPr lang="en-US"/>
          </a:p>
        </p:txBody>
      </p:sp>
      <p:sp>
        <p:nvSpPr>
          <p:cNvPr id="5" name="Footer Placeholder 4">
            <a:extLst>
              <a:ext uri="{FF2B5EF4-FFF2-40B4-BE49-F238E27FC236}">
                <a16:creationId xmlns:a16="http://schemas.microsoft.com/office/drawing/2014/main" id="{86B7A84A-17E3-0E17-0669-F4F85F1E27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55F152-65DC-EE1B-A954-318B4097EBB8}"/>
              </a:ext>
            </a:extLst>
          </p:cNvPr>
          <p:cNvSpPr>
            <a:spLocks noGrp="1"/>
          </p:cNvSpPr>
          <p:nvPr>
            <p:ph type="sldNum" sz="quarter" idx="12"/>
          </p:nvPr>
        </p:nvSpPr>
        <p:spPr/>
        <p:txBody>
          <a:bodyPr/>
          <a:lstStyle/>
          <a:p>
            <a:fld id="{3282DAFE-9288-4335-BEC0-E04F6DB4EB43}" type="slidenum">
              <a:rPr lang="en-US" smtClean="0"/>
              <a:t>‹#›</a:t>
            </a:fld>
            <a:endParaRPr lang="en-US"/>
          </a:p>
        </p:txBody>
      </p:sp>
    </p:spTree>
    <p:extLst>
      <p:ext uri="{BB962C8B-B14F-4D97-AF65-F5344CB8AC3E}">
        <p14:creationId xmlns:p14="http://schemas.microsoft.com/office/powerpoint/2010/main" val="2907607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AC92B-04C2-4B98-BEC7-4545A51F103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1DD02E5-4ECE-6765-6E44-B2559C4CE9A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45D9F8A-EE04-4014-3728-C82B26C4CDA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429FD6F-B0BD-DE40-5243-24102C289DDC}"/>
              </a:ext>
            </a:extLst>
          </p:cNvPr>
          <p:cNvSpPr>
            <a:spLocks noGrp="1"/>
          </p:cNvSpPr>
          <p:nvPr>
            <p:ph type="dt" sz="half" idx="10"/>
          </p:nvPr>
        </p:nvSpPr>
        <p:spPr/>
        <p:txBody>
          <a:bodyPr/>
          <a:lstStyle/>
          <a:p>
            <a:fld id="{7BDD75E0-6F11-4BA7-820E-C08DCC48018D}" type="datetimeFigureOut">
              <a:rPr lang="en-US" smtClean="0"/>
              <a:t>9/18/2026</a:t>
            </a:fld>
            <a:endParaRPr lang="en-US"/>
          </a:p>
        </p:txBody>
      </p:sp>
      <p:sp>
        <p:nvSpPr>
          <p:cNvPr id="6" name="Footer Placeholder 5">
            <a:extLst>
              <a:ext uri="{FF2B5EF4-FFF2-40B4-BE49-F238E27FC236}">
                <a16:creationId xmlns:a16="http://schemas.microsoft.com/office/drawing/2014/main" id="{EC69FF35-2A43-884A-1417-99E3C7BEB32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BB2933-290A-28ED-A209-D84B77F86FA4}"/>
              </a:ext>
            </a:extLst>
          </p:cNvPr>
          <p:cNvSpPr>
            <a:spLocks noGrp="1"/>
          </p:cNvSpPr>
          <p:nvPr>
            <p:ph type="sldNum" sz="quarter" idx="12"/>
          </p:nvPr>
        </p:nvSpPr>
        <p:spPr/>
        <p:txBody>
          <a:bodyPr/>
          <a:lstStyle/>
          <a:p>
            <a:fld id="{3282DAFE-9288-4335-BEC0-E04F6DB4EB43}" type="slidenum">
              <a:rPr lang="en-US" smtClean="0"/>
              <a:t>‹#›</a:t>
            </a:fld>
            <a:endParaRPr lang="en-US"/>
          </a:p>
        </p:txBody>
      </p:sp>
    </p:spTree>
    <p:extLst>
      <p:ext uri="{BB962C8B-B14F-4D97-AF65-F5344CB8AC3E}">
        <p14:creationId xmlns:p14="http://schemas.microsoft.com/office/powerpoint/2010/main" val="1634326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A1627-9F26-EF80-5EEC-A271CB06E93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6AA98ED-D4C0-2756-897B-167423FCB4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7A70145-7759-F818-22CF-4E5AAE65AB6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89F6319-7E62-46AD-44A5-66C704C0459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79A206A-1966-9A7C-5A2C-55FD5BC1F25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C29001E-32FE-99D7-A08E-80F27DE0C246}"/>
              </a:ext>
            </a:extLst>
          </p:cNvPr>
          <p:cNvSpPr>
            <a:spLocks noGrp="1"/>
          </p:cNvSpPr>
          <p:nvPr>
            <p:ph type="dt" sz="half" idx="10"/>
          </p:nvPr>
        </p:nvSpPr>
        <p:spPr/>
        <p:txBody>
          <a:bodyPr/>
          <a:lstStyle/>
          <a:p>
            <a:fld id="{7BDD75E0-6F11-4BA7-820E-C08DCC48018D}" type="datetimeFigureOut">
              <a:rPr lang="en-US" smtClean="0"/>
              <a:t>9/18/2026</a:t>
            </a:fld>
            <a:endParaRPr lang="en-US"/>
          </a:p>
        </p:txBody>
      </p:sp>
      <p:sp>
        <p:nvSpPr>
          <p:cNvPr id="8" name="Footer Placeholder 7">
            <a:extLst>
              <a:ext uri="{FF2B5EF4-FFF2-40B4-BE49-F238E27FC236}">
                <a16:creationId xmlns:a16="http://schemas.microsoft.com/office/drawing/2014/main" id="{97D22CD7-AC54-D3AE-4FB9-992CD2CA069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57A4B72-B5E6-EC88-3E7B-AD886A007895}"/>
              </a:ext>
            </a:extLst>
          </p:cNvPr>
          <p:cNvSpPr>
            <a:spLocks noGrp="1"/>
          </p:cNvSpPr>
          <p:nvPr>
            <p:ph type="sldNum" sz="quarter" idx="12"/>
          </p:nvPr>
        </p:nvSpPr>
        <p:spPr/>
        <p:txBody>
          <a:bodyPr/>
          <a:lstStyle/>
          <a:p>
            <a:fld id="{3282DAFE-9288-4335-BEC0-E04F6DB4EB43}" type="slidenum">
              <a:rPr lang="en-US" smtClean="0"/>
              <a:t>‹#›</a:t>
            </a:fld>
            <a:endParaRPr lang="en-US"/>
          </a:p>
        </p:txBody>
      </p:sp>
    </p:spTree>
    <p:extLst>
      <p:ext uri="{BB962C8B-B14F-4D97-AF65-F5344CB8AC3E}">
        <p14:creationId xmlns:p14="http://schemas.microsoft.com/office/powerpoint/2010/main" val="15356849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5F519-4D99-6DC6-6814-C8412B7DA61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EE0363F-C914-153E-177A-8180B2058311}"/>
              </a:ext>
            </a:extLst>
          </p:cNvPr>
          <p:cNvSpPr>
            <a:spLocks noGrp="1"/>
          </p:cNvSpPr>
          <p:nvPr>
            <p:ph type="dt" sz="half" idx="10"/>
          </p:nvPr>
        </p:nvSpPr>
        <p:spPr/>
        <p:txBody>
          <a:bodyPr/>
          <a:lstStyle/>
          <a:p>
            <a:fld id="{7BDD75E0-6F11-4BA7-820E-C08DCC48018D}" type="datetimeFigureOut">
              <a:rPr lang="en-US" smtClean="0"/>
              <a:t>9/18/2026</a:t>
            </a:fld>
            <a:endParaRPr lang="en-US"/>
          </a:p>
        </p:txBody>
      </p:sp>
      <p:sp>
        <p:nvSpPr>
          <p:cNvPr id="4" name="Footer Placeholder 3">
            <a:extLst>
              <a:ext uri="{FF2B5EF4-FFF2-40B4-BE49-F238E27FC236}">
                <a16:creationId xmlns:a16="http://schemas.microsoft.com/office/drawing/2014/main" id="{135CF7BF-D835-A351-B045-0C2AEF0C361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8E00AA7-21F6-CFD0-C23C-5E4394C3600B}"/>
              </a:ext>
            </a:extLst>
          </p:cNvPr>
          <p:cNvSpPr>
            <a:spLocks noGrp="1"/>
          </p:cNvSpPr>
          <p:nvPr>
            <p:ph type="sldNum" sz="quarter" idx="12"/>
          </p:nvPr>
        </p:nvSpPr>
        <p:spPr/>
        <p:txBody>
          <a:bodyPr/>
          <a:lstStyle/>
          <a:p>
            <a:fld id="{3282DAFE-9288-4335-BEC0-E04F6DB4EB43}" type="slidenum">
              <a:rPr lang="en-US" smtClean="0"/>
              <a:t>‹#›</a:t>
            </a:fld>
            <a:endParaRPr lang="en-US"/>
          </a:p>
        </p:txBody>
      </p:sp>
    </p:spTree>
    <p:extLst>
      <p:ext uri="{BB962C8B-B14F-4D97-AF65-F5344CB8AC3E}">
        <p14:creationId xmlns:p14="http://schemas.microsoft.com/office/powerpoint/2010/main" val="41701648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10C00-4CB5-D2F1-7AC0-D7F730F0BE07}"/>
              </a:ext>
            </a:extLst>
          </p:cNvPr>
          <p:cNvSpPr>
            <a:spLocks noGrp="1"/>
          </p:cNvSpPr>
          <p:nvPr>
            <p:ph type="dt" sz="half" idx="10"/>
          </p:nvPr>
        </p:nvSpPr>
        <p:spPr/>
        <p:txBody>
          <a:bodyPr/>
          <a:lstStyle/>
          <a:p>
            <a:fld id="{7BDD75E0-6F11-4BA7-820E-C08DCC48018D}" type="datetimeFigureOut">
              <a:rPr lang="en-US" smtClean="0"/>
              <a:t>9/18/2026</a:t>
            </a:fld>
            <a:endParaRPr lang="en-US"/>
          </a:p>
        </p:txBody>
      </p:sp>
      <p:sp>
        <p:nvSpPr>
          <p:cNvPr id="3" name="Footer Placeholder 2">
            <a:extLst>
              <a:ext uri="{FF2B5EF4-FFF2-40B4-BE49-F238E27FC236}">
                <a16:creationId xmlns:a16="http://schemas.microsoft.com/office/drawing/2014/main" id="{C7926117-8B4A-2F57-9A75-8486B77F973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822743F-AD41-E679-819B-4F5B8DE12729}"/>
              </a:ext>
            </a:extLst>
          </p:cNvPr>
          <p:cNvSpPr>
            <a:spLocks noGrp="1"/>
          </p:cNvSpPr>
          <p:nvPr>
            <p:ph type="sldNum" sz="quarter" idx="12"/>
          </p:nvPr>
        </p:nvSpPr>
        <p:spPr/>
        <p:txBody>
          <a:bodyPr/>
          <a:lstStyle/>
          <a:p>
            <a:fld id="{3282DAFE-9288-4335-BEC0-E04F6DB4EB43}" type="slidenum">
              <a:rPr lang="en-US" smtClean="0"/>
              <a:t>‹#›</a:t>
            </a:fld>
            <a:endParaRPr lang="en-US"/>
          </a:p>
        </p:txBody>
      </p:sp>
    </p:spTree>
    <p:extLst>
      <p:ext uri="{BB962C8B-B14F-4D97-AF65-F5344CB8AC3E}">
        <p14:creationId xmlns:p14="http://schemas.microsoft.com/office/powerpoint/2010/main" val="2612447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2DE1B-C552-CDF2-A8DE-0AED6771F3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8218C91-58AF-4CD2-1435-04A66844B0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3F5ED19-E39B-9F22-AA4A-8B36EAE921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49F8FE-910B-6A56-BD77-CE868ECA1034}"/>
              </a:ext>
            </a:extLst>
          </p:cNvPr>
          <p:cNvSpPr>
            <a:spLocks noGrp="1"/>
          </p:cNvSpPr>
          <p:nvPr>
            <p:ph type="dt" sz="half" idx="10"/>
          </p:nvPr>
        </p:nvSpPr>
        <p:spPr/>
        <p:txBody>
          <a:bodyPr/>
          <a:lstStyle/>
          <a:p>
            <a:fld id="{7BDD75E0-6F11-4BA7-820E-C08DCC48018D}" type="datetimeFigureOut">
              <a:rPr lang="en-US" smtClean="0"/>
              <a:t>9/18/2026</a:t>
            </a:fld>
            <a:endParaRPr lang="en-US"/>
          </a:p>
        </p:txBody>
      </p:sp>
      <p:sp>
        <p:nvSpPr>
          <p:cNvPr id="6" name="Footer Placeholder 5">
            <a:extLst>
              <a:ext uri="{FF2B5EF4-FFF2-40B4-BE49-F238E27FC236}">
                <a16:creationId xmlns:a16="http://schemas.microsoft.com/office/drawing/2014/main" id="{D1906398-3AF8-D73D-B5DD-B2DC149C51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A21191-D9AB-D54A-7BA9-01C0B8BF4B4F}"/>
              </a:ext>
            </a:extLst>
          </p:cNvPr>
          <p:cNvSpPr>
            <a:spLocks noGrp="1"/>
          </p:cNvSpPr>
          <p:nvPr>
            <p:ph type="sldNum" sz="quarter" idx="12"/>
          </p:nvPr>
        </p:nvSpPr>
        <p:spPr/>
        <p:txBody>
          <a:bodyPr/>
          <a:lstStyle/>
          <a:p>
            <a:fld id="{3282DAFE-9288-4335-BEC0-E04F6DB4EB43}" type="slidenum">
              <a:rPr lang="en-US" smtClean="0"/>
              <a:t>‹#›</a:t>
            </a:fld>
            <a:endParaRPr lang="en-US"/>
          </a:p>
        </p:txBody>
      </p:sp>
    </p:spTree>
    <p:extLst>
      <p:ext uri="{BB962C8B-B14F-4D97-AF65-F5344CB8AC3E}">
        <p14:creationId xmlns:p14="http://schemas.microsoft.com/office/powerpoint/2010/main" val="3956747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CF59D-BE50-00FA-3FE1-800E3F4CAF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19D0FE3-74B6-E07F-3D71-D66BAEC07C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4E8F1D4-ED3F-C055-3C27-0B3A60DB90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B5F595-3476-B893-E510-B8FA7C7DDDB8}"/>
              </a:ext>
            </a:extLst>
          </p:cNvPr>
          <p:cNvSpPr>
            <a:spLocks noGrp="1"/>
          </p:cNvSpPr>
          <p:nvPr>
            <p:ph type="dt" sz="half" idx="10"/>
          </p:nvPr>
        </p:nvSpPr>
        <p:spPr/>
        <p:txBody>
          <a:bodyPr/>
          <a:lstStyle/>
          <a:p>
            <a:fld id="{7BDD75E0-6F11-4BA7-820E-C08DCC48018D}" type="datetimeFigureOut">
              <a:rPr lang="en-US" smtClean="0"/>
              <a:t>9/18/2026</a:t>
            </a:fld>
            <a:endParaRPr lang="en-US"/>
          </a:p>
        </p:txBody>
      </p:sp>
      <p:sp>
        <p:nvSpPr>
          <p:cNvPr id="6" name="Footer Placeholder 5">
            <a:extLst>
              <a:ext uri="{FF2B5EF4-FFF2-40B4-BE49-F238E27FC236}">
                <a16:creationId xmlns:a16="http://schemas.microsoft.com/office/drawing/2014/main" id="{339C89A7-2126-9E22-8BC0-188932E823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8256FF-284D-6908-6852-CB7D04A988FF}"/>
              </a:ext>
            </a:extLst>
          </p:cNvPr>
          <p:cNvSpPr>
            <a:spLocks noGrp="1"/>
          </p:cNvSpPr>
          <p:nvPr>
            <p:ph type="sldNum" sz="quarter" idx="12"/>
          </p:nvPr>
        </p:nvSpPr>
        <p:spPr/>
        <p:txBody>
          <a:bodyPr/>
          <a:lstStyle/>
          <a:p>
            <a:fld id="{3282DAFE-9288-4335-BEC0-E04F6DB4EB43}" type="slidenum">
              <a:rPr lang="en-US" smtClean="0"/>
              <a:t>‹#›</a:t>
            </a:fld>
            <a:endParaRPr lang="en-US"/>
          </a:p>
        </p:txBody>
      </p:sp>
    </p:spTree>
    <p:extLst>
      <p:ext uri="{BB962C8B-B14F-4D97-AF65-F5344CB8AC3E}">
        <p14:creationId xmlns:p14="http://schemas.microsoft.com/office/powerpoint/2010/main" val="1936425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9CEB9-A16F-57E6-02F1-CED4CFEDEDA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A465F9C-B5E3-4154-1458-83F4D9414AC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BA3964-D12E-6190-F419-6E1D9F5D498C}"/>
              </a:ext>
            </a:extLst>
          </p:cNvPr>
          <p:cNvSpPr>
            <a:spLocks noGrp="1"/>
          </p:cNvSpPr>
          <p:nvPr>
            <p:ph type="dt" sz="half" idx="10"/>
          </p:nvPr>
        </p:nvSpPr>
        <p:spPr/>
        <p:txBody>
          <a:bodyPr/>
          <a:lstStyle/>
          <a:p>
            <a:fld id="{7BDD75E0-6F11-4BA7-820E-C08DCC48018D}" type="datetimeFigureOut">
              <a:rPr lang="en-US" smtClean="0"/>
              <a:t>9/18/2026</a:t>
            </a:fld>
            <a:endParaRPr lang="en-US"/>
          </a:p>
        </p:txBody>
      </p:sp>
      <p:sp>
        <p:nvSpPr>
          <p:cNvPr id="5" name="Footer Placeholder 4">
            <a:extLst>
              <a:ext uri="{FF2B5EF4-FFF2-40B4-BE49-F238E27FC236}">
                <a16:creationId xmlns:a16="http://schemas.microsoft.com/office/drawing/2014/main" id="{A0B0204E-9B85-7E61-25D9-B68B542D2F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25AC4F-CEE6-0C3C-33FB-E32634541EDD}"/>
              </a:ext>
            </a:extLst>
          </p:cNvPr>
          <p:cNvSpPr>
            <a:spLocks noGrp="1"/>
          </p:cNvSpPr>
          <p:nvPr>
            <p:ph type="sldNum" sz="quarter" idx="12"/>
          </p:nvPr>
        </p:nvSpPr>
        <p:spPr/>
        <p:txBody>
          <a:bodyPr/>
          <a:lstStyle/>
          <a:p>
            <a:fld id="{3282DAFE-9288-4335-BEC0-E04F6DB4EB43}" type="slidenum">
              <a:rPr lang="en-US" smtClean="0"/>
              <a:t>‹#›</a:t>
            </a:fld>
            <a:endParaRPr lang="en-US"/>
          </a:p>
        </p:txBody>
      </p:sp>
    </p:spTree>
    <p:extLst>
      <p:ext uri="{BB962C8B-B14F-4D97-AF65-F5344CB8AC3E}">
        <p14:creationId xmlns:p14="http://schemas.microsoft.com/office/powerpoint/2010/main" val="3116417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BA85608-EE7B-86C4-C9F1-F15F8CC6636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40B15FB-EE39-7A67-5D5A-A9217ABCE31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BBFE53-013F-BB66-8F58-AF69346D6993}"/>
              </a:ext>
            </a:extLst>
          </p:cNvPr>
          <p:cNvSpPr>
            <a:spLocks noGrp="1"/>
          </p:cNvSpPr>
          <p:nvPr>
            <p:ph type="dt" sz="half" idx="10"/>
          </p:nvPr>
        </p:nvSpPr>
        <p:spPr/>
        <p:txBody>
          <a:bodyPr/>
          <a:lstStyle/>
          <a:p>
            <a:fld id="{7BDD75E0-6F11-4BA7-820E-C08DCC48018D}" type="datetimeFigureOut">
              <a:rPr lang="en-US" smtClean="0"/>
              <a:t>9/18/2026</a:t>
            </a:fld>
            <a:endParaRPr lang="en-US"/>
          </a:p>
        </p:txBody>
      </p:sp>
      <p:sp>
        <p:nvSpPr>
          <p:cNvPr id="5" name="Footer Placeholder 4">
            <a:extLst>
              <a:ext uri="{FF2B5EF4-FFF2-40B4-BE49-F238E27FC236}">
                <a16:creationId xmlns:a16="http://schemas.microsoft.com/office/drawing/2014/main" id="{21AF9E4D-EC04-5334-A5E3-FA62351B0C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E1AA27-A07F-8176-C80F-769BA549C231}"/>
              </a:ext>
            </a:extLst>
          </p:cNvPr>
          <p:cNvSpPr>
            <a:spLocks noGrp="1"/>
          </p:cNvSpPr>
          <p:nvPr>
            <p:ph type="sldNum" sz="quarter" idx="12"/>
          </p:nvPr>
        </p:nvSpPr>
        <p:spPr/>
        <p:txBody>
          <a:bodyPr/>
          <a:lstStyle/>
          <a:p>
            <a:fld id="{3282DAFE-9288-4335-BEC0-E04F6DB4EB43}" type="slidenum">
              <a:rPr lang="en-US" smtClean="0"/>
              <a:t>‹#›</a:t>
            </a:fld>
            <a:endParaRPr lang="en-US"/>
          </a:p>
        </p:txBody>
      </p:sp>
    </p:spTree>
    <p:extLst>
      <p:ext uri="{BB962C8B-B14F-4D97-AF65-F5344CB8AC3E}">
        <p14:creationId xmlns:p14="http://schemas.microsoft.com/office/powerpoint/2010/main" val="3322105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B0BE06-69B4-E87A-8583-A4F20E7849A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991A58A-C6C6-85A7-5189-D65A55D92D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21FC80-2B04-A03C-806D-82855102F9E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BDD75E0-6F11-4BA7-820E-C08DCC48018D}" type="datetimeFigureOut">
              <a:rPr lang="en-US" smtClean="0"/>
              <a:t>9/18/2026</a:t>
            </a:fld>
            <a:endParaRPr lang="en-US"/>
          </a:p>
        </p:txBody>
      </p:sp>
      <p:sp>
        <p:nvSpPr>
          <p:cNvPr id="5" name="Footer Placeholder 4">
            <a:extLst>
              <a:ext uri="{FF2B5EF4-FFF2-40B4-BE49-F238E27FC236}">
                <a16:creationId xmlns:a16="http://schemas.microsoft.com/office/drawing/2014/main" id="{5C02854B-7614-27EA-9279-B2CCF4F6D0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231398F-185E-7C66-50AD-3209665B0D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282DAFE-9288-4335-BEC0-E04F6DB4EB43}" type="slidenum">
              <a:rPr lang="en-US" smtClean="0"/>
              <a:t>‹#›</a:t>
            </a:fld>
            <a:endParaRPr lang="en-US"/>
          </a:p>
        </p:txBody>
      </p:sp>
    </p:spTree>
    <p:extLst>
      <p:ext uri="{BB962C8B-B14F-4D97-AF65-F5344CB8AC3E}">
        <p14:creationId xmlns:p14="http://schemas.microsoft.com/office/powerpoint/2010/main" val="29683907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4BCD0-3596-6CE2-841C-9058B02F6A4E}"/>
              </a:ext>
            </a:extLst>
          </p:cNvPr>
          <p:cNvSpPr>
            <a:spLocks noGrp="1"/>
          </p:cNvSpPr>
          <p:nvPr>
            <p:ph type="ctrTitle"/>
          </p:nvPr>
        </p:nvSpPr>
        <p:spPr/>
        <p:txBody>
          <a:bodyPr/>
          <a:lstStyle/>
          <a:p>
            <a:pPr algn="l"/>
            <a:r>
              <a:rPr lang="en-US" dirty="0">
                <a:latin typeface="Times New Roman" panose="02020603050405020304" pitchFamily="18" charset="0"/>
                <a:cs typeface="Times New Roman" panose="02020603050405020304" pitchFamily="18" charset="0"/>
              </a:rPr>
              <a:t>Cotuit Water Department Long Term Plan</a:t>
            </a:r>
          </a:p>
        </p:txBody>
      </p:sp>
      <p:sp>
        <p:nvSpPr>
          <p:cNvPr id="3" name="Subtitle 2">
            <a:extLst>
              <a:ext uri="{FF2B5EF4-FFF2-40B4-BE49-F238E27FC236}">
                <a16:creationId xmlns:a16="http://schemas.microsoft.com/office/drawing/2014/main" id="{2C9531A0-B485-0DF3-71B4-7257D63694EC}"/>
              </a:ext>
            </a:extLst>
          </p:cNvPr>
          <p:cNvSpPr>
            <a:spLocks noGrp="1"/>
          </p:cNvSpPr>
          <p:nvPr>
            <p:ph type="subTitle" idx="1"/>
          </p:nvPr>
        </p:nvSpPr>
        <p:spPr>
          <a:xfrm>
            <a:off x="1524000" y="4229100"/>
            <a:ext cx="9144000" cy="1028700"/>
          </a:xfrm>
        </p:spPr>
        <p:txBody>
          <a:bodyPr>
            <a:normAutofit fontScale="25000" lnSpcReduction="20000"/>
          </a:bodyPr>
          <a:lstStyle/>
          <a:p>
            <a:pPr algn="l"/>
            <a:r>
              <a:rPr lang="en-US" sz="8000" dirty="0">
                <a:latin typeface="Times New Roman" panose="02020603050405020304" pitchFamily="18" charset="0"/>
                <a:cs typeface="Times New Roman" panose="02020603050405020304" pitchFamily="18" charset="0"/>
              </a:rPr>
              <a:t>Board of Water Commissioners</a:t>
            </a:r>
          </a:p>
          <a:p>
            <a:pPr algn="l"/>
            <a:r>
              <a:rPr lang="en-US" sz="8000" dirty="0">
                <a:latin typeface="Times New Roman" panose="02020603050405020304" pitchFamily="18" charset="0"/>
                <a:cs typeface="Times New Roman" panose="02020603050405020304" pitchFamily="18" charset="0"/>
              </a:rPr>
              <a:t>Prudential Committee Long Term Planning Meeting</a:t>
            </a:r>
          </a:p>
          <a:p>
            <a:pPr algn="l"/>
            <a:r>
              <a:rPr lang="en-US" sz="8000" dirty="0">
                <a:latin typeface="Times New Roman" panose="02020603050405020304" pitchFamily="18" charset="0"/>
                <a:cs typeface="Times New Roman" panose="02020603050405020304" pitchFamily="18" charset="0"/>
              </a:rPr>
              <a:t>September  21, 2026</a:t>
            </a:r>
          </a:p>
          <a:p>
            <a:pPr algn="l"/>
            <a:endParaRPr lang="en-US" dirty="0">
              <a:latin typeface="Times New Roman" panose="02020603050405020304" pitchFamily="18" charset="0"/>
              <a:cs typeface="Times New Roman" panose="02020603050405020304" pitchFamily="18" charset="0"/>
            </a:endParaRPr>
          </a:p>
          <a:p>
            <a:pPr algn="l"/>
            <a:endParaRPr lang="en-US" dirty="0">
              <a:latin typeface="Times New Roman" panose="02020603050405020304" pitchFamily="18" charset="0"/>
              <a:cs typeface="Times New Roman" panose="02020603050405020304" pitchFamily="18" charset="0"/>
            </a:endParaRPr>
          </a:p>
          <a:p>
            <a:pPr algn="l"/>
            <a:r>
              <a:rPr lang="en-US" dirty="0">
                <a:latin typeface="Times New Roman" panose="02020603050405020304" pitchFamily="18" charset="0"/>
                <a:cs typeface="Times New Roman" panose="02020603050405020304" pitchFamily="18" charset="0"/>
              </a:rPr>
              <a:t> </a:t>
            </a:r>
          </a:p>
          <a:p>
            <a:pPr algn="l"/>
            <a:endParaRPr lang="en-US"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21741A7E-0E5E-F713-B2BC-09AFDCFEF9A6}"/>
              </a:ext>
            </a:extLst>
          </p:cNvPr>
          <p:cNvPicPr>
            <a:picLocks noChangeAspect="1"/>
          </p:cNvPicPr>
          <p:nvPr/>
        </p:nvPicPr>
        <p:blipFill>
          <a:blip r:embed="rId2"/>
          <a:stretch>
            <a:fillRect/>
          </a:stretch>
        </p:blipFill>
        <p:spPr>
          <a:xfrm>
            <a:off x="171605" y="5735637"/>
            <a:ext cx="2476190" cy="923810"/>
          </a:xfrm>
          <a:prstGeom prst="rect">
            <a:avLst/>
          </a:prstGeom>
        </p:spPr>
      </p:pic>
    </p:spTree>
    <p:extLst>
      <p:ext uri="{BB962C8B-B14F-4D97-AF65-F5344CB8AC3E}">
        <p14:creationId xmlns:p14="http://schemas.microsoft.com/office/powerpoint/2010/main" val="21265764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26DCE-E87E-502D-38F4-6A7FD81128B7}"/>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Long Term Plan</a:t>
            </a:r>
          </a:p>
        </p:txBody>
      </p:sp>
      <p:sp>
        <p:nvSpPr>
          <p:cNvPr id="3" name="Content Placeholder 2">
            <a:extLst>
              <a:ext uri="{FF2B5EF4-FFF2-40B4-BE49-F238E27FC236}">
                <a16:creationId xmlns:a16="http://schemas.microsoft.com/office/drawing/2014/main" id="{81A71DC2-58A3-C121-8729-953C2D30125C}"/>
              </a:ext>
            </a:extLst>
          </p:cNvPr>
          <p:cNvSpPr>
            <a:spLocks noGrp="1"/>
          </p:cNvSpPr>
          <p:nvPr>
            <p:ph idx="1"/>
          </p:nvPr>
        </p:nvSpPr>
        <p:spPr>
          <a:xfrm>
            <a:off x="838200" y="1862201"/>
            <a:ext cx="10515600" cy="4351338"/>
          </a:xfrm>
        </p:spPr>
        <p:txBody>
          <a:bodyPr/>
          <a:lstStyle/>
          <a:p>
            <a:pPr marL="0" indent="0">
              <a:buNone/>
            </a:pPr>
            <a:r>
              <a:rPr lang="en-US" dirty="0">
                <a:latin typeface="Times New Roman" panose="02020603050405020304" pitchFamily="18" charset="0"/>
                <a:cs typeface="Times New Roman" panose="02020603050405020304" pitchFamily="18" charset="0"/>
              </a:rPr>
              <a:t>Purpose:</a:t>
            </a:r>
          </a:p>
          <a:p>
            <a:pPr marL="514350" indent="-514350">
              <a:buFont typeface="+mj-lt"/>
              <a:buAutoNum type="arabicPeriod"/>
            </a:pPr>
            <a:r>
              <a:rPr lang="en-US" dirty="0">
                <a:latin typeface="Times New Roman" panose="02020603050405020304" pitchFamily="18" charset="0"/>
                <a:cs typeface="Times New Roman" panose="02020603050405020304" pitchFamily="18" charset="0"/>
              </a:rPr>
              <a:t>Advise the taxpayers of the Cotuit Fire District of potential water department capital projects and expenses which will affect the district tax rate</a:t>
            </a:r>
          </a:p>
          <a:p>
            <a:pPr marL="514350" indent="-514350">
              <a:buFont typeface="+mj-lt"/>
              <a:buAutoNum type="arabicPeriod"/>
            </a:pPr>
            <a:r>
              <a:rPr lang="en-US" dirty="0">
                <a:latin typeface="Times New Roman" panose="02020603050405020304" pitchFamily="18" charset="0"/>
                <a:cs typeface="Times New Roman" panose="02020603050405020304" pitchFamily="18" charset="0"/>
              </a:rPr>
              <a:t>Estimate the cost of those projects</a:t>
            </a:r>
          </a:p>
          <a:p>
            <a:pPr marL="514350" indent="-514350">
              <a:buFont typeface="+mj-lt"/>
              <a:buAutoNum type="arabicPeriod"/>
            </a:pPr>
            <a:r>
              <a:rPr lang="en-US" dirty="0">
                <a:latin typeface="Times New Roman" panose="02020603050405020304" pitchFamily="18" charset="0"/>
                <a:cs typeface="Times New Roman" panose="02020603050405020304" pitchFamily="18" charset="0"/>
              </a:rPr>
              <a:t>Estimate the timing for those projects</a:t>
            </a:r>
          </a:p>
          <a:p>
            <a:pPr marL="0" indent="0">
              <a:buNone/>
            </a:pPr>
            <a:endParaRPr lang="en-US" dirty="0"/>
          </a:p>
        </p:txBody>
      </p:sp>
    </p:spTree>
    <p:extLst>
      <p:ext uri="{BB962C8B-B14F-4D97-AF65-F5344CB8AC3E}">
        <p14:creationId xmlns:p14="http://schemas.microsoft.com/office/powerpoint/2010/main" val="3183545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C3C92-E3A8-B933-4E40-970A37696636}"/>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2025 Statistics</a:t>
            </a:r>
          </a:p>
        </p:txBody>
      </p:sp>
      <p:sp>
        <p:nvSpPr>
          <p:cNvPr id="3" name="Content Placeholder 2">
            <a:extLst>
              <a:ext uri="{FF2B5EF4-FFF2-40B4-BE49-F238E27FC236}">
                <a16:creationId xmlns:a16="http://schemas.microsoft.com/office/drawing/2014/main" id="{493A490F-634B-014E-89AE-46DAA57C05C7}"/>
              </a:ext>
            </a:extLst>
          </p:cNvPr>
          <p:cNvSpPr>
            <a:spLocks noGrp="1"/>
          </p:cNvSpPr>
          <p:nvPr>
            <p:ph idx="1"/>
          </p:nvPr>
        </p:nvSpPr>
        <p:spPr>
          <a:xfrm>
            <a:off x="838200" y="1582852"/>
            <a:ext cx="10515600" cy="4351338"/>
          </a:xfrm>
        </p:spPr>
        <p:txBody>
          <a:bodyPr>
            <a:normAutofit fontScale="92500" lnSpcReduction="20000"/>
          </a:bodyPr>
          <a:lstStyle/>
          <a:p>
            <a:pPr marL="0" indent="0">
              <a:buNone/>
            </a:pPr>
            <a:r>
              <a:rPr lang="en-US" dirty="0">
                <a:latin typeface="Times New Roman" panose="02020603050405020304" pitchFamily="18" charset="0"/>
                <a:cs typeface="Times New Roman" panose="02020603050405020304" pitchFamily="18" charset="0"/>
              </a:rPr>
              <a:t>Winter Population: 					3292</a:t>
            </a:r>
          </a:p>
          <a:p>
            <a:pPr marL="0" indent="0">
              <a:buNone/>
            </a:pPr>
            <a:r>
              <a:rPr lang="en-US" dirty="0">
                <a:latin typeface="Times New Roman" panose="02020603050405020304" pitchFamily="18" charset="0"/>
                <a:cs typeface="Times New Roman" panose="02020603050405020304" pitchFamily="18" charset="0"/>
              </a:rPr>
              <a:t>Summer Population: 				4936</a:t>
            </a:r>
          </a:p>
          <a:p>
            <a:pPr marL="0" indent="0">
              <a:buNone/>
            </a:pPr>
            <a:r>
              <a:rPr lang="en-US" dirty="0">
                <a:latin typeface="Times New Roman" panose="02020603050405020304" pitchFamily="18" charset="0"/>
                <a:cs typeface="Times New Roman" panose="02020603050405020304" pitchFamily="18" charset="0"/>
              </a:rPr>
              <a:t>Accounts: 						2330</a:t>
            </a:r>
          </a:p>
          <a:p>
            <a:pPr marL="0" indent="0">
              <a:buNone/>
            </a:pPr>
            <a:r>
              <a:rPr lang="en-US" dirty="0">
                <a:latin typeface="Times New Roman" panose="02020603050405020304" pitchFamily="18" charset="0"/>
                <a:cs typeface="Times New Roman" panose="02020603050405020304" pitchFamily="18" charset="0"/>
              </a:rPr>
              <a:t>2025 pumpage: 					171,337,000 gallons</a:t>
            </a:r>
          </a:p>
          <a:p>
            <a:pPr marL="0" indent="0">
              <a:buNone/>
            </a:pPr>
            <a:r>
              <a:rPr lang="en-US" dirty="0">
                <a:latin typeface="Times New Roman" panose="02020603050405020304" pitchFamily="18" charset="0"/>
                <a:cs typeface="Times New Roman" panose="02020603050405020304" pitchFamily="18" charset="0"/>
              </a:rPr>
              <a:t>Gallons-per-day avg.				470,000 gallons</a:t>
            </a:r>
          </a:p>
          <a:p>
            <a:pPr marL="0" indent="0">
              <a:buNone/>
            </a:pPr>
            <a:r>
              <a:rPr lang="en-US" dirty="0">
                <a:latin typeface="Times New Roman" panose="02020603050405020304" pitchFamily="18" charset="0"/>
                <a:cs typeface="Times New Roman" panose="02020603050405020304" pitchFamily="18" charset="0"/>
              </a:rPr>
              <a:t>Peak day: (07/30/2024) 				1,407,000 gallons</a:t>
            </a:r>
          </a:p>
          <a:p>
            <a:pPr marL="0" indent="0">
              <a:buNone/>
            </a:pPr>
            <a:r>
              <a:rPr lang="en-US" dirty="0">
                <a:latin typeface="Times New Roman" panose="02020603050405020304" pitchFamily="18" charset="0"/>
                <a:cs typeface="Times New Roman" panose="02020603050405020304" pitchFamily="18" charset="0"/>
              </a:rPr>
              <a:t>Water Mains: 					53 miles</a:t>
            </a:r>
          </a:p>
          <a:p>
            <a:pPr marL="0" indent="0">
              <a:buNone/>
            </a:pPr>
            <a:r>
              <a:rPr lang="en-US" dirty="0">
                <a:latin typeface="Times New Roman" panose="02020603050405020304" pitchFamily="18" charset="0"/>
                <a:cs typeface="Times New Roman" panose="02020603050405020304" pitchFamily="18" charset="0"/>
              </a:rPr>
              <a:t>Wells (Stations)					5</a:t>
            </a:r>
          </a:p>
          <a:p>
            <a:pPr marL="0" indent="0">
              <a:buNone/>
            </a:pPr>
            <a:r>
              <a:rPr lang="en-US" dirty="0">
                <a:latin typeface="Times New Roman" panose="02020603050405020304" pitchFamily="18" charset="0"/>
                <a:cs typeface="Times New Roman" panose="02020603050405020304" pitchFamily="18" charset="0"/>
              </a:rPr>
              <a:t>Tanks: (2) 						800,000 gallon capacity </a:t>
            </a:r>
          </a:p>
          <a:p>
            <a:pPr marL="0" indent="0">
              <a:buNone/>
            </a:pPr>
            <a:r>
              <a:rPr lang="en-US" dirty="0">
                <a:latin typeface="Times New Roman" panose="02020603050405020304" pitchFamily="18" charset="0"/>
                <a:cs typeface="Times New Roman" panose="02020603050405020304" pitchFamily="18" charset="0"/>
              </a:rPr>
              <a:t>Hydrants: 						444</a:t>
            </a:r>
          </a:p>
        </p:txBody>
      </p:sp>
    </p:spTree>
    <p:extLst>
      <p:ext uri="{BB962C8B-B14F-4D97-AF65-F5344CB8AC3E}">
        <p14:creationId xmlns:p14="http://schemas.microsoft.com/office/powerpoint/2010/main" val="10065692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EAFF5-4EED-ECEF-EAF2-8623BA49E027}"/>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id="{45AAA7A9-86B2-7EE4-615E-1D5A8E3DD277}"/>
              </a:ext>
            </a:extLst>
          </p:cNvPr>
          <p:cNvSpPr>
            <a:spLocks noGrp="1"/>
          </p:cNvSpPr>
          <p:nvPr>
            <p:ph idx="1"/>
          </p:nvPr>
        </p:nvSpPr>
        <p:spPr/>
        <p:txBody>
          <a:bodyPr/>
          <a:lstStyle/>
          <a:p>
            <a:pPr marL="0" indent="0">
              <a:buNone/>
            </a:pPr>
            <a:r>
              <a:rPr lang="en-US" dirty="0">
                <a:latin typeface="Times New Roman" panose="02020603050405020304" pitchFamily="18" charset="0"/>
                <a:cs typeface="Times New Roman" panose="02020603050405020304" pitchFamily="18" charset="0"/>
              </a:rPr>
              <a:t>Three factors for future capital projects:</a:t>
            </a:r>
          </a:p>
          <a:p>
            <a:pPr marL="0" indent="0">
              <a:buNone/>
            </a:pPr>
            <a:endParaRPr lang="en-US" dirty="0">
              <a:latin typeface="Times New Roman" panose="02020603050405020304" pitchFamily="18" charset="0"/>
              <a:cs typeface="Times New Roman" panose="02020603050405020304" pitchFamily="18" charset="0"/>
            </a:endParaRPr>
          </a:p>
          <a:p>
            <a:pPr marL="514350" indent="-514350">
              <a:buFont typeface="+mj-lt"/>
              <a:buAutoNum type="arabicPeriod"/>
            </a:pPr>
            <a:r>
              <a:rPr lang="en-US" b="1" dirty="0">
                <a:latin typeface="Times New Roman" panose="02020603050405020304" pitchFamily="18" charset="0"/>
                <a:cs typeface="Times New Roman" panose="02020603050405020304" pitchFamily="18" charset="0"/>
              </a:rPr>
              <a:t>Water Treatment</a:t>
            </a:r>
          </a:p>
          <a:p>
            <a:pPr marL="514350" indent="-514350">
              <a:buFont typeface="+mj-lt"/>
              <a:buAutoNum type="arabicPeriod"/>
            </a:pPr>
            <a:r>
              <a:rPr lang="en-US" b="1" dirty="0">
                <a:latin typeface="Times New Roman" panose="02020603050405020304" pitchFamily="18" charset="0"/>
                <a:cs typeface="Times New Roman" panose="02020603050405020304" pitchFamily="18" charset="0"/>
              </a:rPr>
              <a:t>Infrastructure</a:t>
            </a:r>
          </a:p>
          <a:p>
            <a:pPr marL="514350" indent="-514350">
              <a:buFont typeface="+mj-lt"/>
              <a:buAutoNum type="arabicPeriod"/>
            </a:pPr>
            <a:r>
              <a:rPr lang="en-US" b="1" dirty="0">
                <a:latin typeface="Times New Roman" panose="02020603050405020304" pitchFamily="18" charset="0"/>
                <a:cs typeface="Times New Roman" panose="02020603050405020304" pitchFamily="18" charset="0"/>
              </a:rPr>
              <a:t>Supply &amp; Demand</a:t>
            </a:r>
          </a:p>
        </p:txBody>
      </p:sp>
    </p:spTree>
    <p:extLst>
      <p:ext uri="{BB962C8B-B14F-4D97-AF65-F5344CB8AC3E}">
        <p14:creationId xmlns:p14="http://schemas.microsoft.com/office/powerpoint/2010/main" val="301977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C62AB-35D8-5CF1-D9CB-49986E108C13}"/>
              </a:ext>
            </a:extLst>
          </p:cNvPr>
          <p:cNvSpPr>
            <a:spLocks noGrp="1"/>
          </p:cNvSpPr>
          <p:nvPr>
            <p:ph type="title"/>
          </p:nvPr>
        </p:nvSpPr>
        <p:spPr>
          <a:xfrm>
            <a:off x="675513" y="648970"/>
            <a:ext cx="10515600" cy="1325563"/>
          </a:xfrm>
        </p:spPr>
        <p:txBody>
          <a:bodyPr>
            <a:noAutofit/>
          </a:bodyPr>
          <a:lstStyle/>
          <a:p>
            <a:r>
              <a:rPr lang="en-US" dirty="0">
                <a:latin typeface="Times New Roman" panose="02020603050405020304" pitchFamily="18" charset="0"/>
                <a:cs typeface="Times New Roman" panose="02020603050405020304" pitchFamily="18" charset="0"/>
              </a:rPr>
              <a:t>Water Treatment</a:t>
            </a:r>
          </a:p>
        </p:txBody>
      </p:sp>
    </p:spTree>
    <p:extLst>
      <p:ext uri="{BB962C8B-B14F-4D97-AF65-F5344CB8AC3E}">
        <p14:creationId xmlns:p14="http://schemas.microsoft.com/office/powerpoint/2010/main" val="38352868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B563A-A294-D483-16F1-18525DFFCFDA}"/>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Water Treatment Costs</a:t>
            </a:r>
          </a:p>
        </p:txBody>
      </p:sp>
      <p:sp>
        <p:nvSpPr>
          <p:cNvPr id="3" name="Content Placeholder 2">
            <a:extLst>
              <a:ext uri="{FF2B5EF4-FFF2-40B4-BE49-F238E27FC236}">
                <a16:creationId xmlns:a16="http://schemas.microsoft.com/office/drawing/2014/main" id="{745B013F-3A79-AD02-950A-70B0E5882D54}"/>
              </a:ext>
            </a:extLst>
          </p:cNvPr>
          <p:cNvSpPr>
            <a:spLocks noGrp="1"/>
          </p:cNvSpPr>
          <p:nvPr>
            <p:ph idx="1"/>
          </p:nvPr>
        </p:nvSpPr>
        <p:spPr>
          <a:xfrm>
            <a:off x="838200" y="1638387"/>
            <a:ext cx="10515600" cy="4351338"/>
          </a:xfrm>
        </p:spPr>
        <p:txBody>
          <a:bodyPr>
            <a:normAutofit fontScale="62500" lnSpcReduction="20000"/>
          </a:bodyPr>
          <a:lstStyle/>
          <a:p>
            <a:pPr marL="0" indent="0">
              <a:lnSpc>
                <a:spcPct val="120000"/>
              </a:lnSpc>
              <a:buNone/>
            </a:pPr>
            <a:r>
              <a:rPr lang="en-US" dirty="0">
                <a:latin typeface="Times New Roman" panose="02020603050405020304" pitchFamily="18" charset="0"/>
                <a:cs typeface="Times New Roman" panose="02020603050405020304" pitchFamily="18" charset="0"/>
              </a:rPr>
              <a:t>In 2019 the Board of Water Commissioners anticipated the need for a water treatment plant in 2019 due to rising levels of iron and manganese</a:t>
            </a:r>
          </a:p>
          <a:p>
            <a:pPr>
              <a:lnSpc>
                <a:spcPct val="120000"/>
              </a:lnSpc>
            </a:pPr>
            <a:r>
              <a:rPr lang="en-US" dirty="0">
                <a:latin typeface="Times New Roman" panose="02020603050405020304" pitchFamily="18" charset="0"/>
                <a:cs typeface="Times New Roman" panose="02020603050405020304" pitchFamily="18" charset="0"/>
              </a:rPr>
              <a:t>Tata &amp; Howard was commissioned in 2019 to perform a Source Water Quality &amp; Treatment Evaluation</a:t>
            </a:r>
          </a:p>
          <a:p>
            <a:pPr lvl="1">
              <a:lnSpc>
                <a:spcPct val="120000"/>
              </a:lnSpc>
            </a:pPr>
            <a:r>
              <a:rPr lang="en-US" dirty="0">
                <a:latin typeface="Times New Roman" panose="02020603050405020304" pitchFamily="18" charset="0"/>
                <a:cs typeface="Times New Roman" panose="02020603050405020304" pitchFamily="18" charset="0"/>
              </a:rPr>
              <a:t>T&amp;H estimated a cost between </a:t>
            </a:r>
            <a:r>
              <a:rPr lang="en-US" b="1" dirty="0">
                <a:latin typeface="Times New Roman" panose="02020603050405020304" pitchFamily="18" charset="0"/>
                <a:cs typeface="Times New Roman" panose="02020603050405020304" pitchFamily="18" charset="0"/>
              </a:rPr>
              <a:t>$10,250,000 </a:t>
            </a:r>
            <a:r>
              <a:rPr lang="en-US" dirty="0">
                <a:latin typeface="Times New Roman" panose="02020603050405020304" pitchFamily="18" charset="0"/>
                <a:cs typeface="Times New Roman" panose="02020603050405020304" pitchFamily="18" charset="0"/>
              </a:rPr>
              <a:t>and </a:t>
            </a:r>
            <a:r>
              <a:rPr lang="en-US" b="1" dirty="0">
                <a:latin typeface="Times New Roman" panose="02020603050405020304" pitchFamily="18" charset="0"/>
                <a:cs typeface="Times New Roman" panose="02020603050405020304" pitchFamily="18" charset="0"/>
              </a:rPr>
              <a:t>$11,245,000 </a:t>
            </a:r>
            <a:r>
              <a:rPr lang="en-US" dirty="0">
                <a:latin typeface="Times New Roman" panose="02020603050405020304" pitchFamily="18" charset="0"/>
                <a:cs typeface="Times New Roman" panose="02020603050405020304" pitchFamily="18" charset="0"/>
              </a:rPr>
              <a:t>to treat water at stations 1, 2, and 4</a:t>
            </a:r>
          </a:p>
          <a:p>
            <a:pPr lvl="1">
              <a:lnSpc>
                <a:spcPct val="120000"/>
              </a:lnSpc>
            </a:pPr>
            <a:r>
              <a:rPr lang="en-US" dirty="0">
                <a:latin typeface="Times New Roman" panose="02020603050405020304" pitchFamily="18" charset="0"/>
                <a:cs typeface="Times New Roman" panose="02020603050405020304" pitchFamily="18" charset="0"/>
              </a:rPr>
              <a:t>The estimate did not treat stations 3 &amp; 5</a:t>
            </a:r>
          </a:p>
          <a:p>
            <a:pPr>
              <a:lnSpc>
                <a:spcPct val="120000"/>
              </a:lnSpc>
            </a:pPr>
            <a:r>
              <a:rPr lang="en-US" dirty="0">
                <a:latin typeface="Times New Roman" panose="02020603050405020304" pitchFamily="18" charset="0"/>
                <a:cs typeface="Times New Roman" panose="02020603050405020304" pitchFamily="18" charset="0"/>
              </a:rPr>
              <a:t>The proposed solutions treated only iron and manganese and not:</a:t>
            </a:r>
          </a:p>
          <a:p>
            <a:pPr lvl="1">
              <a:lnSpc>
                <a:spcPct val="120000"/>
              </a:lnSpc>
            </a:pPr>
            <a:r>
              <a:rPr lang="en-US" dirty="0">
                <a:latin typeface="Times New Roman" panose="02020603050405020304" pitchFamily="18" charset="0"/>
                <a:cs typeface="Times New Roman" panose="02020603050405020304" pitchFamily="18" charset="0"/>
              </a:rPr>
              <a:t>PFAS</a:t>
            </a:r>
          </a:p>
          <a:p>
            <a:pPr lvl="1">
              <a:lnSpc>
                <a:spcPct val="120000"/>
              </a:lnSpc>
            </a:pPr>
            <a:r>
              <a:rPr lang="en-US" dirty="0">
                <a:latin typeface="Times New Roman" panose="02020603050405020304" pitchFamily="18" charset="0"/>
                <a:cs typeface="Times New Roman" panose="02020603050405020304" pitchFamily="18" charset="0"/>
              </a:rPr>
              <a:t>Nitrates</a:t>
            </a:r>
          </a:p>
          <a:p>
            <a:pPr lvl="1">
              <a:lnSpc>
                <a:spcPct val="120000"/>
              </a:lnSpc>
            </a:pPr>
            <a:r>
              <a:rPr lang="en-US" dirty="0">
                <a:latin typeface="Times New Roman" panose="02020603050405020304" pitchFamily="18" charset="0"/>
                <a:cs typeface="Times New Roman" panose="02020603050405020304" pitchFamily="18" charset="0"/>
              </a:rPr>
              <a:t>Sodium</a:t>
            </a:r>
          </a:p>
          <a:p>
            <a:pPr>
              <a:lnSpc>
                <a:spcPct val="120000"/>
              </a:lnSpc>
            </a:pPr>
            <a:r>
              <a:rPr lang="en-US" dirty="0">
                <a:latin typeface="Times New Roman" panose="02020603050405020304" pitchFamily="18" charset="0"/>
                <a:cs typeface="Times New Roman" panose="02020603050405020304" pitchFamily="18" charset="0"/>
              </a:rPr>
              <a:t>To treat PFAS, the Straightway Water Treatment Plant in Hyannis has an estimated total cost of $30-$35 million</a:t>
            </a:r>
          </a:p>
          <a:p>
            <a:pPr>
              <a:lnSpc>
                <a:spcPct val="120000"/>
              </a:lnSpc>
            </a:pPr>
            <a:r>
              <a:rPr lang="en-US" dirty="0">
                <a:latin typeface="Times New Roman" panose="02020603050405020304" pitchFamily="18" charset="0"/>
                <a:cs typeface="Times New Roman" panose="02020603050405020304" pitchFamily="18" charset="0"/>
              </a:rPr>
              <a:t>A treatment plant would require adding a Grade 4 Treatment Operator to the payroll @ $64,500-$80,000 ann.</a:t>
            </a:r>
          </a:p>
          <a:p>
            <a:pPr marL="0" indent="0">
              <a:buNone/>
            </a:pPr>
            <a:endParaRPr lang="en-US" dirty="0"/>
          </a:p>
        </p:txBody>
      </p:sp>
    </p:spTree>
    <p:extLst>
      <p:ext uri="{BB962C8B-B14F-4D97-AF65-F5344CB8AC3E}">
        <p14:creationId xmlns:p14="http://schemas.microsoft.com/office/powerpoint/2010/main" val="21780470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76556-90EE-98CF-8B94-9928BD6C2BFA}"/>
              </a:ext>
            </a:extLst>
          </p:cNvPr>
          <p:cNvSpPr>
            <a:spLocks noGrp="1"/>
          </p:cNvSpPr>
          <p:nvPr>
            <p:ph type="title"/>
          </p:nvPr>
        </p:nvSpPr>
        <p:spPr/>
        <p:txBody>
          <a:bodyPr/>
          <a:lstStyle/>
          <a:p>
            <a:r>
              <a:rPr sz="2700" dirty="0">
                <a:latin typeface="Times New Roman"/>
              </a:rPr>
              <a:t>Current </a:t>
            </a:r>
            <a:r>
              <a:rPr lang="en-US" sz="2700" dirty="0">
                <a:latin typeface="Times New Roman"/>
              </a:rPr>
              <a:t>Contaminant L</a:t>
            </a:r>
            <a:r>
              <a:rPr sz="2700" dirty="0">
                <a:latin typeface="Times New Roman"/>
              </a:rPr>
              <a:t>evels </a:t>
            </a:r>
            <a:r>
              <a:rPr lang="en-US" sz="2700" dirty="0">
                <a:latin typeface="Times New Roman"/>
              </a:rPr>
              <a:t> </a:t>
            </a:r>
            <a:endParaRPr sz="2700" dirty="0">
              <a:latin typeface="Times New Roman"/>
            </a:endParaRPr>
          </a:p>
        </p:txBody>
      </p:sp>
      <p:graphicFrame>
        <p:nvGraphicFramePr>
          <p:cNvPr id="4" name="Content Placeholder 3">
            <a:extLst>
              <a:ext uri="{FF2B5EF4-FFF2-40B4-BE49-F238E27FC236}">
                <a16:creationId xmlns:a16="http://schemas.microsoft.com/office/drawing/2014/main" id="{D741463C-7403-DEA2-FA9F-4F7C26634DB5}"/>
              </a:ext>
            </a:extLst>
          </p:cNvPr>
          <p:cNvGraphicFramePr>
            <a:graphicFrameLocks noGrp="1"/>
          </p:cNvGraphicFramePr>
          <p:nvPr>
            <p:ph idx="1"/>
            <p:extLst>
              <p:ext uri="{D42A27DB-BD31-4B8C-83A1-F6EECF244321}">
                <p14:modId xmlns:p14="http://schemas.microsoft.com/office/powerpoint/2010/main" val="4129756770"/>
              </p:ext>
            </p:extLst>
          </p:nvPr>
        </p:nvGraphicFramePr>
        <p:xfrm>
          <a:off x="502920" y="1572768"/>
          <a:ext cx="11183112" cy="4782312"/>
        </p:xfrm>
        <a:graphic>
          <a:graphicData uri="http://schemas.openxmlformats.org/drawingml/2006/table">
            <a:tbl>
              <a:tblPr firstRow="1" bandRow="1">
                <a:tableStyleId>{5C22544A-7EE6-4342-B048-85BDC9FD1C3A}</a:tableStyleId>
              </a:tblPr>
              <a:tblGrid>
                <a:gridCol w="1417320">
                  <a:extLst>
                    <a:ext uri="{9D8B030D-6E8A-4147-A177-3AD203B41FA5}">
                      <a16:colId xmlns:a16="http://schemas.microsoft.com/office/drawing/2014/main" val="1049068595"/>
                    </a:ext>
                  </a:extLst>
                </a:gridCol>
                <a:gridCol w="1554480">
                  <a:extLst>
                    <a:ext uri="{9D8B030D-6E8A-4147-A177-3AD203B41FA5}">
                      <a16:colId xmlns:a16="http://schemas.microsoft.com/office/drawing/2014/main" val="2733871286"/>
                    </a:ext>
                  </a:extLst>
                </a:gridCol>
                <a:gridCol w="1737360">
                  <a:extLst>
                    <a:ext uri="{9D8B030D-6E8A-4147-A177-3AD203B41FA5}">
                      <a16:colId xmlns:a16="http://schemas.microsoft.com/office/drawing/2014/main" val="2562705083"/>
                    </a:ext>
                  </a:extLst>
                </a:gridCol>
                <a:gridCol w="1143000">
                  <a:extLst>
                    <a:ext uri="{9D8B030D-6E8A-4147-A177-3AD203B41FA5}">
                      <a16:colId xmlns:a16="http://schemas.microsoft.com/office/drawing/2014/main" val="2533611726"/>
                    </a:ext>
                  </a:extLst>
                </a:gridCol>
                <a:gridCol w="1664208">
                  <a:extLst>
                    <a:ext uri="{9D8B030D-6E8A-4147-A177-3AD203B41FA5}">
                      <a16:colId xmlns:a16="http://schemas.microsoft.com/office/drawing/2014/main" val="380278042"/>
                    </a:ext>
                  </a:extLst>
                </a:gridCol>
                <a:gridCol w="3666744">
                  <a:extLst>
                    <a:ext uri="{9D8B030D-6E8A-4147-A177-3AD203B41FA5}">
                      <a16:colId xmlns:a16="http://schemas.microsoft.com/office/drawing/2014/main" val="2529528526"/>
                    </a:ext>
                  </a:extLst>
                </a:gridCol>
              </a:tblGrid>
              <a:tr h="502920">
                <a:tc>
                  <a:txBody>
                    <a:bodyPr/>
                    <a:lstStyle/>
                    <a:p>
                      <a:pPr algn="l">
                        <a:lnSpc>
                          <a:spcPct val="100000"/>
                        </a:lnSpc>
                        <a:spcBef>
                          <a:spcPts val="0"/>
                        </a:spcBef>
                        <a:spcAft>
                          <a:spcPts val="0"/>
                        </a:spcAft>
                      </a:pPr>
                      <a:r>
                        <a:rPr sz="1250" b="1">
                          <a:latin typeface="Times New Roman"/>
                        </a:rPr>
                        <a:t>CONTAMINANT</a:t>
                      </a:r>
                    </a:p>
                  </a:txBody>
                  <a:tcPr marL="64008" marR="64008" marT="36576" marB="36576" anchor="ctr"/>
                </a:tc>
                <a:tc>
                  <a:txBody>
                    <a:bodyPr/>
                    <a:lstStyle/>
                    <a:p>
                      <a:pPr algn="l">
                        <a:lnSpc>
                          <a:spcPct val="100000"/>
                        </a:lnSpc>
                        <a:spcBef>
                          <a:spcPts val="0"/>
                        </a:spcBef>
                        <a:spcAft>
                          <a:spcPts val="0"/>
                        </a:spcAft>
                      </a:pPr>
                      <a:r>
                        <a:rPr sz="1250" b="1">
                          <a:latin typeface="Times New Roman"/>
                        </a:rPr>
                        <a:t>COTUIT LEVEL</a:t>
                      </a:r>
                    </a:p>
                  </a:txBody>
                  <a:tcPr marL="64008" marR="64008" marT="36576" marB="36576" anchor="ctr"/>
                </a:tc>
                <a:tc>
                  <a:txBody>
                    <a:bodyPr/>
                    <a:lstStyle/>
                    <a:p>
                      <a:pPr algn="l">
                        <a:lnSpc>
                          <a:spcPct val="100000"/>
                        </a:lnSpc>
                        <a:spcBef>
                          <a:spcPts val="0"/>
                        </a:spcBef>
                        <a:spcAft>
                          <a:spcPts val="0"/>
                        </a:spcAft>
                      </a:pPr>
                      <a:r>
                        <a:rPr sz="1250" b="1">
                          <a:latin typeface="Times New Roman"/>
                        </a:rPr>
                        <a:t>STATE BENCHMARK</a:t>
                      </a:r>
                    </a:p>
                  </a:txBody>
                  <a:tcPr marL="64008" marR="64008" marT="36576" marB="36576" anchor="ctr"/>
                </a:tc>
                <a:tc>
                  <a:txBody>
                    <a:bodyPr/>
                    <a:lstStyle/>
                    <a:p>
                      <a:pPr algn="l">
                        <a:lnSpc>
                          <a:spcPct val="100000"/>
                        </a:lnSpc>
                        <a:spcBef>
                          <a:spcPts val="0"/>
                        </a:spcBef>
                        <a:spcAft>
                          <a:spcPts val="0"/>
                        </a:spcAft>
                      </a:pPr>
                      <a:r>
                        <a:rPr sz="1250" b="1">
                          <a:latin typeface="Times New Roman"/>
                        </a:rPr>
                        <a:t>STATUS</a:t>
                      </a:r>
                    </a:p>
                  </a:txBody>
                  <a:tcPr marL="64008" marR="64008" marT="36576" marB="36576" anchor="ctr"/>
                </a:tc>
                <a:tc>
                  <a:txBody>
                    <a:bodyPr/>
                    <a:lstStyle/>
                    <a:p>
                      <a:pPr algn="l">
                        <a:lnSpc>
                          <a:spcPct val="100000"/>
                        </a:lnSpc>
                        <a:spcBef>
                          <a:spcPts val="0"/>
                        </a:spcBef>
                        <a:spcAft>
                          <a:spcPts val="0"/>
                        </a:spcAft>
                      </a:pPr>
                      <a:r>
                        <a:rPr sz="1250" b="1">
                          <a:latin typeface="Times New Roman"/>
                        </a:rPr>
                        <a:t>TREATMENT</a:t>
                      </a:r>
                    </a:p>
                  </a:txBody>
                  <a:tcPr marL="64008" marR="64008" marT="36576" marB="36576" anchor="ctr"/>
                </a:tc>
                <a:tc>
                  <a:txBody>
                    <a:bodyPr/>
                    <a:lstStyle/>
                    <a:p>
                      <a:pPr algn="l">
                        <a:lnSpc>
                          <a:spcPct val="100000"/>
                        </a:lnSpc>
                        <a:spcBef>
                          <a:spcPts val="0"/>
                        </a:spcBef>
                        <a:spcAft>
                          <a:spcPts val="0"/>
                        </a:spcAft>
                      </a:pPr>
                      <a:r>
                        <a:rPr sz="1250" b="1">
                          <a:latin typeface="Times New Roman"/>
                        </a:rPr>
                        <a:t>PRIORITY ACTION</a:t>
                      </a:r>
                    </a:p>
                  </a:txBody>
                  <a:tcPr marL="64008" marR="64008" marT="36576" marB="36576" anchor="ctr"/>
                </a:tc>
                <a:extLst>
                  <a:ext uri="{0D108BD9-81ED-4DB2-BD59-A6C34878D82A}">
                    <a16:rowId xmlns:a16="http://schemas.microsoft.com/office/drawing/2014/main" val="2834533217"/>
                  </a:ext>
                </a:extLst>
              </a:tr>
              <a:tr h="804672">
                <a:tc>
                  <a:txBody>
                    <a:bodyPr/>
                    <a:lstStyle/>
                    <a:p>
                      <a:pPr algn="l">
                        <a:lnSpc>
                          <a:spcPct val="100000"/>
                        </a:lnSpc>
                        <a:spcBef>
                          <a:spcPts val="0"/>
                        </a:spcBef>
                        <a:spcAft>
                          <a:spcPts val="0"/>
                        </a:spcAft>
                      </a:pPr>
                      <a:r>
                        <a:rPr sz="1350" b="1">
                          <a:latin typeface="Times New Roman"/>
                        </a:rPr>
                        <a:t>Manganese</a:t>
                      </a:r>
                    </a:p>
                  </a:txBody>
                  <a:tcPr marL="64008" marR="64008" marT="36576" marB="36576" anchor="ctr"/>
                </a:tc>
                <a:tc>
                  <a:txBody>
                    <a:bodyPr/>
                    <a:lstStyle/>
                    <a:p>
                      <a:pPr algn="l">
                        <a:lnSpc>
                          <a:spcPct val="100000"/>
                        </a:lnSpc>
                        <a:spcBef>
                          <a:spcPts val="0"/>
                        </a:spcBef>
                        <a:spcAft>
                          <a:spcPts val="0"/>
                        </a:spcAft>
                      </a:pPr>
                      <a:r>
                        <a:rPr sz="1350">
                          <a:latin typeface="Times New Roman"/>
                        </a:rPr>
                        <a:t>47.6 ppb avg</a:t>
                      </a:r>
                    </a:p>
                    <a:p>
                      <a:pPr algn="l">
                        <a:lnSpc>
                          <a:spcPct val="100000"/>
                        </a:lnSpc>
                        <a:spcBef>
                          <a:spcPts val="0"/>
                        </a:spcBef>
                        <a:spcAft>
                          <a:spcPts val="0"/>
                        </a:spcAft>
                      </a:pPr>
                      <a:r>
                        <a:rPr sz="1350">
                          <a:latin typeface="Times New Roman"/>
                        </a:rPr>
                        <a:t>90 ppb peak</a:t>
                      </a:r>
                    </a:p>
                  </a:txBody>
                  <a:tcPr marL="64008" marR="64008" marT="36576" marB="36576" anchor="ctr"/>
                </a:tc>
                <a:tc>
                  <a:txBody>
                    <a:bodyPr/>
                    <a:lstStyle/>
                    <a:p>
                      <a:pPr algn="l">
                        <a:lnSpc>
                          <a:spcPct val="100000"/>
                        </a:lnSpc>
                        <a:spcBef>
                          <a:spcPts val="0"/>
                        </a:spcBef>
                        <a:spcAft>
                          <a:spcPts val="0"/>
                        </a:spcAft>
                      </a:pPr>
                      <a:r>
                        <a:rPr sz="1350">
                          <a:latin typeface="Times New Roman"/>
                        </a:rPr>
                        <a:t>300 ppb health advisory</a:t>
                      </a:r>
                    </a:p>
                  </a:txBody>
                  <a:tcPr marL="64008" marR="64008" marT="36576" marB="36576" anchor="ctr"/>
                </a:tc>
                <a:tc>
                  <a:txBody>
                    <a:bodyPr/>
                    <a:lstStyle/>
                    <a:p>
                      <a:pPr algn="l">
                        <a:lnSpc>
                          <a:spcPct val="100000"/>
                        </a:lnSpc>
                        <a:spcBef>
                          <a:spcPts val="0"/>
                        </a:spcBef>
                        <a:spcAft>
                          <a:spcPts val="0"/>
                        </a:spcAft>
                      </a:pPr>
                      <a:r>
                        <a:rPr sz="1350">
                          <a:latin typeface="Times New Roman"/>
                        </a:rPr>
                        <a:t>Well below</a:t>
                      </a:r>
                    </a:p>
                  </a:txBody>
                  <a:tcPr marL="64008" marR="64008" marT="36576" marB="36576" anchor="ctr"/>
                </a:tc>
                <a:tc>
                  <a:txBody>
                    <a:bodyPr/>
                    <a:lstStyle/>
                    <a:p>
                      <a:pPr algn="l">
                        <a:lnSpc>
                          <a:spcPct val="100000"/>
                        </a:lnSpc>
                        <a:spcBef>
                          <a:spcPts val="0"/>
                        </a:spcBef>
                        <a:spcAft>
                          <a:spcPts val="0"/>
                        </a:spcAft>
                      </a:pPr>
                      <a:r>
                        <a:rPr sz="1350">
                          <a:latin typeface="Times New Roman"/>
                        </a:rPr>
                        <a:t>Unnecessary</a:t>
                      </a:r>
                    </a:p>
                  </a:txBody>
                  <a:tcPr marL="64008" marR="64008" marT="36576" marB="36576" anchor="ctr"/>
                </a:tc>
                <a:tc>
                  <a:txBody>
                    <a:bodyPr/>
                    <a:lstStyle/>
                    <a:p>
                      <a:pPr algn="l">
                        <a:lnSpc>
                          <a:spcPct val="100000"/>
                        </a:lnSpc>
                        <a:spcBef>
                          <a:spcPts val="0"/>
                        </a:spcBef>
                        <a:spcAft>
                          <a:spcPts val="0"/>
                        </a:spcAft>
                      </a:pPr>
                      <a:r>
                        <a:rPr sz="1350">
                          <a:latin typeface="Times New Roman"/>
                        </a:rPr>
                        <a:t>Continue monitoring</a:t>
                      </a:r>
                    </a:p>
                  </a:txBody>
                  <a:tcPr marL="64008" marR="64008" marT="36576" marB="36576" anchor="ctr"/>
                </a:tc>
                <a:extLst>
                  <a:ext uri="{0D108BD9-81ED-4DB2-BD59-A6C34878D82A}">
                    <a16:rowId xmlns:a16="http://schemas.microsoft.com/office/drawing/2014/main" val="3315181934"/>
                  </a:ext>
                </a:extLst>
              </a:tr>
              <a:tr h="804672">
                <a:tc>
                  <a:txBody>
                    <a:bodyPr/>
                    <a:lstStyle/>
                    <a:p>
                      <a:pPr algn="l">
                        <a:lnSpc>
                          <a:spcPct val="100000"/>
                        </a:lnSpc>
                        <a:spcBef>
                          <a:spcPts val="0"/>
                        </a:spcBef>
                        <a:spcAft>
                          <a:spcPts val="0"/>
                        </a:spcAft>
                      </a:pPr>
                      <a:r>
                        <a:rPr sz="1350" b="1">
                          <a:latin typeface="Times New Roman"/>
                        </a:rPr>
                        <a:t>PFAS</a:t>
                      </a:r>
                    </a:p>
                  </a:txBody>
                  <a:tcPr marL="64008" marR="64008" marT="36576" marB="36576" anchor="ctr"/>
                </a:tc>
                <a:tc>
                  <a:txBody>
                    <a:bodyPr/>
                    <a:lstStyle/>
                    <a:p>
                      <a:pPr algn="l">
                        <a:lnSpc>
                          <a:spcPct val="100000"/>
                        </a:lnSpc>
                        <a:spcBef>
                          <a:spcPts val="0"/>
                        </a:spcBef>
                        <a:spcAft>
                          <a:spcPts val="0"/>
                        </a:spcAft>
                      </a:pPr>
                      <a:r>
                        <a:rPr sz="1350">
                          <a:latin typeface="Times New Roman"/>
                        </a:rPr>
                        <a:t>3.5 ppt</a:t>
                      </a:r>
                    </a:p>
                  </a:txBody>
                  <a:tcPr marL="64008" marR="64008" marT="36576" marB="36576" anchor="ctr"/>
                </a:tc>
                <a:tc>
                  <a:txBody>
                    <a:bodyPr/>
                    <a:lstStyle/>
                    <a:p>
                      <a:pPr algn="l">
                        <a:lnSpc>
                          <a:spcPct val="100000"/>
                        </a:lnSpc>
                        <a:spcBef>
                          <a:spcPts val="0"/>
                        </a:spcBef>
                        <a:spcAft>
                          <a:spcPts val="0"/>
                        </a:spcAft>
                      </a:pPr>
                      <a:r>
                        <a:rPr sz="1350">
                          <a:latin typeface="Times New Roman"/>
                        </a:rPr>
                        <a:t>20 ppt state limit</a:t>
                      </a:r>
                    </a:p>
                  </a:txBody>
                  <a:tcPr marL="64008" marR="64008" marT="36576" marB="36576" anchor="ctr"/>
                </a:tc>
                <a:tc>
                  <a:txBody>
                    <a:bodyPr/>
                    <a:lstStyle/>
                    <a:p>
                      <a:pPr algn="l">
                        <a:lnSpc>
                          <a:spcPct val="100000"/>
                        </a:lnSpc>
                        <a:spcBef>
                          <a:spcPts val="0"/>
                        </a:spcBef>
                        <a:spcAft>
                          <a:spcPts val="0"/>
                        </a:spcAft>
                      </a:pPr>
                      <a:r>
                        <a:rPr sz="1350">
                          <a:latin typeface="Times New Roman"/>
                        </a:rPr>
                        <a:t>Well below</a:t>
                      </a:r>
                    </a:p>
                  </a:txBody>
                  <a:tcPr marL="64008" marR="64008" marT="36576" marB="36576" anchor="ctr"/>
                </a:tc>
                <a:tc>
                  <a:txBody>
                    <a:bodyPr/>
                    <a:lstStyle/>
                    <a:p>
                      <a:pPr algn="l">
                        <a:lnSpc>
                          <a:spcPct val="100000"/>
                        </a:lnSpc>
                        <a:spcBef>
                          <a:spcPts val="0"/>
                        </a:spcBef>
                        <a:spcAft>
                          <a:spcPts val="0"/>
                        </a:spcAft>
                      </a:pPr>
                      <a:r>
                        <a:rPr sz="1350" dirty="0">
                          <a:latin typeface="Times New Roman"/>
                        </a:rPr>
                        <a:t>Not needed within 5 years</a:t>
                      </a:r>
                      <a:r>
                        <a:rPr lang="en-US" sz="1350" dirty="0">
                          <a:latin typeface="Times New Roman"/>
                        </a:rPr>
                        <a:t>. </a:t>
                      </a:r>
                      <a:endParaRPr sz="1350" dirty="0">
                        <a:latin typeface="Times New Roman"/>
                      </a:endParaRPr>
                    </a:p>
                  </a:txBody>
                  <a:tcPr marL="64008" marR="64008" marT="36576" marB="36576" anchor="ctr"/>
                </a:tc>
                <a:tc>
                  <a:txBody>
                    <a:bodyPr/>
                    <a:lstStyle/>
                    <a:p>
                      <a:pPr algn="l">
                        <a:lnSpc>
                          <a:spcPct val="100000"/>
                        </a:lnSpc>
                        <a:spcBef>
                          <a:spcPts val="0"/>
                        </a:spcBef>
                        <a:spcAft>
                          <a:spcPts val="0"/>
                        </a:spcAft>
                      </a:pPr>
                      <a:r>
                        <a:rPr sz="1350" dirty="0">
                          <a:latin typeface="Times New Roman"/>
                        </a:rPr>
                        <a:t>Continue annual testing</a:t>
                      </a:r>
                      <a:r>
                        <a:rPr lang="en-US" sz="1350" dirty="0">
                          <a:latin typeface="Times New Roman"/>
                        </a:rPr>
                        <a:t>. If one result exceeds 10 ppt, then we must test monthly</a:t>
                      </a:r>
                      <a:endParaRPr sz="1350" dirty="0">
                        <a:latin typeface="Times New Roman"/>
                      </a:endParaRPr>
                    </a:p>
                  </a:txBody>
                  <a:tcPr marL="64008" marR="64008" marT="36576" marB="36576" anchor="ctr"/>
                </a:tc>
                <a:extLst>
                  <a:ext uri="{0D108BD9-81ED-4DB2-BD59-A6C34878D82A}">
                    <a16:rowId xmlns:a16="http://schemas.microsoft.com/office/drawing/2014/main" val="2523598251"/>
                  </a:ext>
                </a:extLst>
              </a:tr>
              <a:tr h="932688">
                <a:tc>
                  <a:txBody>
                    <a:bodyPr/>
                    <a:lstStyle/>
                    <a:p>
                      <a:pPr algn="l">
                        <a:lnSpc>
                          <a:spcPct val="100000"/>
                        </a:lnSpc>
                        <a:spcBef>
                          <a:spcPts val="0"/>
                        </a:spcBef>
                        <a:spcAft>
                          <a:spcPts val="0"/>
                        </a:spcAft>
                      </a:pPr>
                      <a:r>
                        <a:rPr sz="1350" b="1">
                          <a:latin typeface="Times New Roman"/>
                        </a:rPr>
                        <a:t>Sodium</a:t>
                      </a:r>
                    </a:p>
                  </a:txBody>
                  <a:tcPr marL="64008" marR="64008" marT="36576" marB="36576" anchor="ctr"/>
                </a:tc>
                <a:tc>
                  <a:txBody>
                    <a:bodyPr/>
                    <a:lstStyle/>
                    <a:p>
                      <a:pPr algn="l">
                        <a:lnSpc>
                          <a:spcPct val="100000"/>
                        </a:lnSpc>
                        <a:spcBef>
                          <a:spcPts val="0"/>
                        </a:spcBef>
                        <a:spcAft>
                          <a:spcPts val="0"/>
                        </a:spcAft>
                      </a:pPr>
                      <a:r>
                        <a:rPr sz="1350">
                          <a:latin typeface="Times New Roman"/>
                        </a:rPr>
                        <a:t>17.49 ppm avg</a:t>
                      </a:r>
                    </a:p>
                    <a:p>
                      <a:pPr algn="l">
                        <a:lnSpc>
                          <a:spcPct val="100000"/>
                        </a:lnSpc>
                        <a:spcBef>
                          <a:spcPts val="0"/>
                        </a:spcBef>
                        <a:spcAft>
                          <a:spcPts val="0"/>
                        </a:spcAft>
                      </a:pPr>
                      <a:r>
                        <a:rPr sz="1350">
                          <a:latin typeface="Times New Roman"/>
                        </a:rPr>
                        <a:t>23.21 ppm peak</a:t>
                      </a:r>
                    </a:p>
                  </a:txBody>
                  <a:tcPr marL="64008" marR="64008" marT="36576" marB="36576" anchor="ctr"/>
                </a:tc>
                <a:tc>
                  <a:txBody>
                    <a:bodyPr/>
                    <a:lstStyle/>
                    <a:p>
                      <a:pPr algn="l">
                        <a:lnSpc>
                          <a:spcPct val="100000"/>
                        </a:lnSpc>
                        <a:spcBef>
                          <a:spcPts val="0"/>
                        </a:spcBef>
                        <a:spcAft>
                          <a:spcPts val="0"/>
                        </a:spcAft>
                      </a:pPr>
                      <a:r>
                        <a:rPr sz="1350">
                          <a:latin typeface="Times New Roman"/>
                        </a:rPr>
                        <a:t>20 ppm advisory</a:t>
                      </a:r>
                    </a:p>
                  </a:txBody>
                  <a:tcPr marL="64008" marR="64008" marT="36576" marB="36576" anchor="ctr"/>
                </a:tc>
                <a:tc>
                  <a:txBody>
                    <a:bodyPr/>
                    <a:lstStyle/>
                    <a:p>
                      <a:pPr algn="l">
                        <a:lnSpc>
                          <a:spcPct val="100000"/>
                        </a:lnSpc>
                        <a:spcBef>
                          <a:spcPts val="0"/>
                        </a:spcBef>
                        <a:spcAft>
                          <a:spcPts val="0"/>
                        </a:spcAft>
                      </a:pPr>
                      <a:r>
                        <a:rPr sz="1350">
                          <a:latin typeface="Times New Roman"/>
                        </a:rPr>
                        <a:t>Near advisory</a:t>
                      </a:r>
                    </a:p>
                  </a:txBody>
                  <a:tcPr marL="64008" marR="64008" marT="36576" marB="36576" anchor="ctr"/>
                </a:tc>
                <a:tc>
                  <a:txBody>
                    <a:bodyPr/>
                    <a:lstStyle/>
                    <a:p>
                      <a:pPr algn="l">
                        <a:lnSpc>
                          <a:spcPct val="100000"/>
                        </a:lnSpc>
                        <a:spcBef>
                          <a:spcPts val="0"/>
                        </a:spcBef>
                        <a:spcAft>
                          <a:spcPts val="0"/>
                        </a:spcAft>
                      </a:pPr>
                      <a:r>
                        <a:rPr sz="1350">
                          <a:latin typeface="Times New Roman"/>
                        </a:rPr>
                        <a:t>Will not reduce levels</a:t>
                      </a:r>
                    </a:p>
                  </a:txBody>
                  <a:tcPr marL="64008" marR="64008" marT="36576" marB="36576" anchor="ctr"/>
                </a:tc>
                <a:tc>
                  <a:txBody>
                    <a:bodyPr/>
                    <a:lstStyle/>
                    <a:p>
                      <a:pPr algn="l">
                        <a:lnSpc>
                          <a:spcPct val="100000"/>
                        </a:lnSpc>
                        <a:spcBef>
                          <a:spcPts val="0"/>
                        </a:spcBef>
                        <a:spcAft>
                          <a:spcPts val="0"/>
                        </a:spcAft>
                      </a:pPr>
                      <a:r>
                        <a:rPr sz="1350">
                          <a:latin typeface="Times New Roman"/>
                        </a:rPr>
                        <a:t>Work with local and state DPWs to reduce road salt</a:t>
                      </a:r>
                    </a:p>
                  </a:txBody>
                  <a:tcPr marL="64008" marR="64008" marT="36576" marB="36576" anchor="ctr"/>
                </a:tc>
                <a:extLst>
                  <a:ext uri="{0D108BD9-81ED-4DB2-BD59-A6C34878D82A}">
                    <a16:rowId xmlns:a16="http://schemas.microsoft.com/office/drawing/2014/main" val="4111140356"/>
                  </a:ext>
                </a:extLst>
              </a:tr>
              <a:tr h="804672">
                <a:tc>
                  <a:txBody>
                    <a:bodyPr/>
                    <a:lstStyle/>
                    <a:p>
                      <a:pPr algn="l">
                        <a:lnSpc>
                          <a:spcPct val="100000"/>
                        </a:lnSpc>
                        <a:spcBef>
                          <a:spcPts val="0"/>
                        </a:spcBef>
                        <a:spcAft>
                          <a:spcPts val="0"/>
                        </a:spcAft>
                      </a:pPr>
                      <a:r>
                        <a:rPr sz="1350" b="1">
                          <a:latin typeface="Times New Roman"/>
                        </a:rPr>
                        <a:t>Iron</a:t>
                      </a:r>
                    </a:p>
                  </a:txBody>
                  <a:tcPr marL="64008" marR="64008" marT="36576" marB="36576" anchor="ctr"/>
                </a:tc>
                <a:tc>
                  <a:txBody>
                    <a:bodyPr/>
                    <a:lstStyle/>
                    <a:p>
                      <a:pPr algn="l">
                        <a:lnSpc>
                          <a:spcPct val="100000"/>
                        </a:lnSpc>
                        <a:spcBef>
                          <a:spcPts val="0"/>
                        </a:spcBef>
                        <a:spcAft>
                          <a:spcPts val="0"/>
                        </a:spcAft>
                      </a:pPr>
                      <a:r>
                        <a:rPr sz="1350">
                          <a:latin typeface="Times New Roman"/>
                        </a:rPr>
                        <a:t>Low</a:t>
                      </a:r>
                    </a:p>
                  </a:txBody>
                  <a:tcPr marL="64008" marR="64008" marT="36576" marB="36576" anchor="ctr"/>
                </a:tc>
                <a:tc>
                  <a:txBody>
                    <a:bodyPr/>
                    <a:lstStyle/>
                    <a:p>
                      <a:pPr algn="l">
                        <a:lnSpc>
                          <a:spcPct val="100000"/>
                        </a:lnSpc>
                        <a:spcBef>
                          <a:spcPts val="0"/>
                        </a:spcBef>
                        <a:spcAft>
                          <a:spcPts val="0"/>
                        </a:spcAft>
                      </a:pPr>
                      <a:r>
                        <a:rPr sz="1350">
                          <a:latin typeface="Times New Roman"/>
                        </a:rPr>
                        <a:t>300 ppb aesthetic guideline</a:t>
                      </a:r>
                    </a:p>
                  </a:txBody>
                  <a:tcPr marL="64008" marR="64008" marT="36576" marB="36576" anchor="ctr"/>
                </a:tc>
                <a:tc>
                  <a:txBody>
                    <a:bodyPr/>
                    <a:lstStyle/>
                    <a:p>
                      <a:pPr algn="l">
                        <a:lnSpc>
                          <a:spcPct val="100000"/>
                        </a:lnSpc>
                        <a:spcBef>
                          <a:spcPts val="0"/>
                        </a:spcBef>
                        <a:spcAft>
                          <a:spcPts val="0"/>
                        </a:spcAft>
                      </a:pPr>
                      <a:r>
                        <a:rPr sz="1350">
                          <a:latin typeface="Times New Roman"/>
                        </a:rPr>
                        <a:t>Low</a:t>
                      </a:r>
                    </a:p>
                  </a:txBody>
                  <a:tcPr marL="64008" marR="64008" marT="36576" marB="36576" anchor="ctr"/>
                </a:tc>
                <a:tc>
                  <a:txBody>
                    <a:bodyPr/>
                    <a:lstStyle/>
                    <a:p>
                      <a:pPr algn="l">
                        <a:lnSpc>
                          <a:spcPct val="100000"/>
                        </a:lnSpc>
                        <a:spcBef>
                          <a:spcPts val="0"/>
                        </a:spcBef>
                        <a:spcAft>
                          <a:spcPts val="0"/>
                        </a:spcAft>
                      </a:pPr>
                      <a:r>
                        <a:rPr sz="1350">
                          <a:latin typeface="Times New Roman"/>
                        </a:rPr>
                        <a:t>Unnecessary</a:t>
                      </a:r>
                    </a:p>
                  </a:txBody>
                  <a:tcPr marL="64008" marR="64008" marT="36576" marB="36576" anchor="ctr"/>
                </a:tc>
                <a:tc>
                  <a:txBody>
                    <a:bodyPr/>
                    <a:lstStyle/>
                    <a:p>
                      <a:pPr algn="l">
                        <a:lnSpc>
                          <a:spcPct val="100000"/>
                        </a:lnSpc>
                        <a:spcBef>
                          <a:spcPts val="0"/>
                        </a:spcBef>
                        <a:spcAft>
                          <a:spcPts val="0"/>
                        </a:spcAft>
                      </a:pPr>
                      <a:r>
                        <a:rPr sz="1350" dirty="0">
                          <a:latin typeface="Times New Roman"/>
                        </a:rPr>
                        <a:t>Continue to minimize use of Station </a:t>
                      </a:r>
                      <a:r>
                        <a:rPr lang="en-US" sz="1350" dirty="0">
                          <a:latin typeface="Times New Roman"/>
                        </a:rPr>
                        <a:t>4 near Little River</a:t>
                      </a:r>
                      <a:endParaRPr sz="1350" dirty="0">
                        <a:latin typeface="Times New Roman"/>
                      </a:endParaRPr>
                    </a:p>
                  </a:txBody>
                  <a:tcPr marL="64008" marR="64008" marT="36576" marB="36576" anchor="ctr"/>
                </a:tc>
                <a:extLst>
                  <a:ext uri="{0D108BD9-81ED-4DB2-BD59-A6C34878D82A}">
                    <a16:rowId xmlns:a16="http://schemas.microsoft.com/office/drawing/2014/main" val="298189086"/>
                  </a:ext>
                </a:extLst>
              </a:tr>
              <a:tr h="932688">
                <a:tc>
                  <a:txBody>
                    <a:bodyPr/>
                    <a:lstStyle/>
                    <a:p>
                      <a:pPr algn="l">
                        <a:lnSpc>
                          <a:spcPct val="100000"/>
                        </a:lnSpc>
                        <a:spcBef>
                          <a:spcPts val="0"/>
                        </a:spcBef>
                        <a:spcAft>
                          <a:spcPts val="0"/>
                        </a:spcAft>
                      </a:pPr>
                      <a:r>
                        <a:rPr sz="1350" b="1">
                          <a:latin typeface="Times New Roman"/>
                        </a:rPr>
                        <a:t>Nitrates</a:t>
                      </a:r>
                    </a:p>
                  </a:txBody>
                  <a:tcPr marL="64008" marR="64008" marT="36576" marB="36576" anchor="ctr"/>
                </a:tc>
                <a:tc>
                  <a:txBody>
                    <a:bodyPr/>
                    <a:lstStyle/>
                    <a:p>
                      <a:pPr algn="l">
                        <a:lnSpc>
                          <a:spcPct val="100000"/>
                        </a:lnSpc>
                        <a:spcBef>
                          <a:spcPts val="0"/>
                        </a:spcBef>
                        <a:spcAft>
                          <a:spcPts val="0"/>
                        </a:spcAft>
                      </a:pPr>
                      <a:r>
                        <a:rPr sz="1350">
                          <a:latin typeface="Times New Roman"/>
                        </a:rPr>
                        <a:t>2.4 mg/L</a:t>
                      </a:r>
                    </a:p>
                  </a:txBody>
                  <a:tcPr marL="64008" marR="64008" marT="36576" marB="36576" anchor="ctr"/>
                </a:tc>
                <a:tc>
                  <a:txBody>
                    <a:bodyPr/>
                    <a:lstStyle/>
                    <a:p>
                      <a:pPr algn="l">
                        <a:lnSpc>
                          <a:spcPct val="100000"/>
                        </a:lnSpc>
                        <a:spcBef>
                          <a:spcPts val="0"/>
                        </a:spcBef>
                        <a:spcAft>
                          <a:spcPts val="0"/>
                        </a:spcAft>
                      </a:pPr>
                      <a:r>
                        <a:rPr sz="1350">
                          <a:latin typeface="Times New Roman"/>
                        </a:rPr>
                        <a:t>10 mg/L maximum</a:t>
                      </a:r>
                    </a:p>
                  </a:txBody>
                  <a:tcPr marL="64008" marR="64008" marT="36576" marB="36576" anchor="ctr"/>
                </a:tc>
                <a:tc>
                  <a:txBody>
                    <a:bodyPr/>
                    <a:lstStyle/>
                    <a:p>
                      <a:pPr algn="l">
                        <a:lnSpc>
                          <a:spcPct val="100000"/>
                        </a:lnSpc>
                        <a:spcBef>
                          <a:spcPts val="0"/>
                        </a:spcBef>
                        <a:spcAft>
                          <a:spcPts val="0"/>
                        </a:spcAft>
                      </a:pPr>
                      <a:r>
                        <a:rPr sz="1350">
                          <a:latin typeface="Times New Roman"/>
                        </a:rPr>
                        <a:t>Well below</a:t>
                      </a:r>
                    </a:p>
                  </a:txBody>
                  <a:tcPr marL="64008" marR="64008" marT="36576" marB="36576" anchor="ctr"/>
                </a:tc>
                <a:tc>
                  <a:txBody>
                    <a:bodyPr/>
                    <a:lstStyle/>
                    <a:p>
                      <a:pPr algn="l">
                        <a:lnSpc>
                          <a:spcPct val="100000"/>
                        </a:lnSpc>
                        <a:spcBef>
                          <a:spcPts val="0"/>
                        </a:spcBef>
                        <a:spcAft>
                          <a:spcPts val="0"/>
                        </a:spcAft>
                      </a:pPr>
                      <a:r>
                        <a:rPr sz="1350">
                          <a:latin typeface="Times New Roman"/>
                        </a:rPr>
                        <a:t>Will not reduce levels</a:t>
                      </a:r>
                    </a:p>
                  </a:txBody>
                  <a:tcPr marL="64008" marR="64008" marT="36576" marB="36576" anchor="ctr"/>
                </a:tc>
                <a:tc>
                  <a:txBody>
                    <a:bodyPr/>
                    <a:lstStyle/>
                    <a:p>
                      <a:pPr algn="l">
                        <a:lnSpc>
                          <a:spcPct val="100000"/>
                        </a:lnSpc>
                        <a:spcBef>
                          <a:spcPts val="0"/>
                        </a:spcBef>
                        <a:spcAft>
                          <a:spcPts val="0"/>
                        </a:spcAft>
                      </a:pPr>
                      <a:r>
                        <a:rPr sz="1350" dirty="0">
                          <a:latin typeface="Times New Roman"/>
                        </a:rPr>
                        <a:t>Prioritize upstream sewer extension or I/A septic</a:t>
                      </a:r>
                    </a:p>
                  </a:txBody>
                  <a:tcPr marL="64008" marR="64008" marT="36576" marB="36576" anchor="ctr"/>
                </a:tc>
                <a:extLst>
                  <a:ext uri="{0D108BD9-81ED-4DB2-BD59-A6C34878D82A}">
                    <a16:rowId xmlns:a16="http://schemas.microsoft.com/office/drawing/2014/main" val="959383264"/>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BB359-9CA2-8F15-57E1-89462A56CE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72A459-9CE2-57E1-B2FD-5E6F5B079E59}"/>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Treatment outlook</a:t>
            </a:r>
          </a:p>
        </p:txBody>
      </p:sp>
      <p:sp>
        <p:nvSpPr>
          <p:cNvPr id="3" name="Content Placeholder 2">
            <a:extLst>
              <a:ext uri="{FF2B5EF4-FFF2-40B4-BE49-F238E27FC236}">
                <a16:creationId xmlns:a16="http://schemas.microsoft.com/office/drawing/2014/main" id="{090746C4-272A-408B-2332-4E26692D1274}"/>
              </a:ext>
            </a:extLst>
          </p:cNvPr>
          <p:cNvSpPr>
            <a:spLocks noGrp="1"/>
          </p:cNvSpPr>
          <p:nvPr>
            <p:ph idx="1"/>
          </p:nvPr>
        </p:nvSpPr>
        <p:spPr/>
        <p:txBody>
          <a:bodyPr>
            <a:normAutofit fontScale="62500" lnSpcReduction="20000"/>
          </a:bodyPr>
          <a:lstStyle/>
          <a:p>
            <a:pPr>
              <a:lnSpc>
                <a:spcPct val="120000"/>
              </a:lnSpc>
            </a:pPr>
            <a:r>
              <a:rPr lang="en-US" dirty="0">
                <a:latin typeface="Times New Roman" panose="02020603050405020304" pitchFamily="18" charset="0"/>
                <a:cs typeface="Times New Roman" panose="02020603050405020304" pitchFamily="18" charset="0"/>
              </a:rPr>
              <a:t>The BOWC will request an updated estimate from Tata &amp; Howard</a:t>
            </a:r>
          </a:p>
          <a:p>
            <a:pPr>
              <a:lnSpc>
                <a:spcPct val="120000"/>
              </a:lnSpc>
            </a:pPr>
            <a:r>
              <a:rPr lang="en-US" dirty="0">
                <a:latin typeface="Times New Roman" panose="02020603050405020304" pitchFamily="18" charset="0"/>
                <a:cs typeface="Times New Roman" panose="02020603050405020304" pitchFamily="18" charset="0"/>
              </a:rPr>
              <a:t>Adding water treatment capabilities will reduce Mn, Fe, and PFAS</a:t>
            </a:r>
          </a:p>
          <a:p>
            <a:pPr lvl="1">
              <a:lnSpc>
                <a:spcPct val="120000"/>
              </a:lnSpc>
            </a:pPr>
            <a:r>
              <a:rPr lang="en-US" i="1" dirty="0">
                <a:latin typeface="Times New Roman" panose="02020603050405020304" pitchFamily="18" charset="0"/>
                <a:cs typeface="Times New Roman" panose="02020603050405020304" pitchFamily="18" charset="0"/>
              </a:rPr>
              <a:t>It will not reduce sodium or nitrates</a:t>
            </a:r>
          </a:p>
          <a:p>
            <a:pPr>
              <a:lnSpc>
                <a:spcPct val="120000"/>
              </a:lnSpc>
            </a:pPr>
            <a:r>
              <a:rPr lang="en-US" dirty="0">
                <a:latin typeface="Times New Roman" panose="02020603050405020304" pitchFamily="18" charset="0"/>
                <a:cs typeface="Times New Roman" panose="02020603050405020304" pitchFamily="18" charset="0"/>
              </a:rPr>
              <a:t>Source Water Protection (investing in “upstream” protection) would mitigate PFAS and Nitrate contaminant levels</a:t>
            </a:r>
          </a:p>
          <a:p>
            <a:pPr>
              <a:lnSpc>
                <a:spcPct val="120000"/>
              </a:lnSpc>
            </a:pPr>
            <a:r>
              <a:rPr lang="en-US" dirty="0">
                <a:latin typeface="Times New Roman" panose="02020603050405020304" pitchFamily="18" charset="0"/>
                <a:cs typeface="Times New Roman" panose="02020603050405020304" pitchFamily="18" charset="0"/>
              </a:rPr>
              <a:t>No infrastructure improvements will reduce Sodium levels</a:t>
            </a:r>
          </a:p>
          <a:p>
            <a:pPr>
              <a:lnSpc>
                <a:spcPct val="120000"/>
              </a:lnSpc>
            </a:pPr>
            <a:r>
              <a:rPr lang="en-US" dirty="0">
                <a:latin typeface="Times New Roman" panose="02020603050405020304" pitchFamily="18" charset="0"/>
                <a:cs typeface="Times New Roman" panose="02020603050405020304" pitchFamily="18" charset="0"/>
              </a:rPr>
              <a:t>Lobbying CWMP for sewer prioritization in zone of contribution</a:t>
            </a:r>
          </a:p>
          <a:p>
            <a:pPr lvl="1">
              <a:lnSpc>
                <a:spcPct val="120000"/>
              </a:lnSpc>
            </a:pPr>
            <a:r>
              <a:rPr lang="en-US" i="1" dirty="0">
                <a:latin typeface="Times New Roman" panose="02020603050405020304" pitchFamily="18" charset="0"/>
                <a:cs typeface="Times New Roman" panose="02020603050405020304" pitchFamily="18" charset="0"/>
              </a:rPr>
              <a:t>Sewers will not reduce Mn &amp; Fe</a:t>
            </a:r>
          </a:p>
          <a:p>
            <a:pPr>
              <a:lnSpc>
                <a:spcPct val="120000"/>
              </a:lnSpc>
            </a:pPr>
            <a:r>
              <a:rPr lang="en-US" dirty="0">
                <a:latin typeface="Times New Roman" panose="02020603050405020304" pitchFamily="18" charset="0"/>
                <a:cs typeface="Times New Roman" panose="02020603050405020304" pitchFamily="18" charset="0"/>
              </a:rPr>
              <a:t>Reducing pumping demands on Station 4 near wetland sources of Mn and Fe</a:t>
            </a:r>
          </a:p>
          <a:p>
            <a:pPr>
              <a:lnSpc>
                <a:spcPct val="120000"/>
              </a:lnSpc>
            </a:pPr>
            <a:r>
              <a:rPr lang="en-US" dirty="0">
                <a:latin typeface="Times New Roman" panose="02020603050405020304" pitchFamily="18" charset="0"/>
                <a:cs typeface="Times New Roman" panose="02020603050405020304" pitchFamily="18" charset="0"/>
              </a:rPr>
              <a:t>Exploring “cluster” wastewater treatment options in zone of contribution</a:t>
            </a:r>
          </a:p>
          <a:p>
            <a:pPr>
              <a:lnSpc>
                <a:spcPct val="120000"/>
              </a:lnSpc>
            </a:pPr>
            <a:r>
              <a:rPr lang="en-US" b="1" u="sng" dirty="0">
                <a:latin typeface="Times New Roman" panose="02020603050405020304" pitchFamily="18" charset="0"/>
                <a:cs typeface="Times New Roman" panose="02020603050405020304" pitchFamily="18" charset="0"/>
              </a:rPr>
              <a:t>The need for a water treatment facility is not anticipated within the next five years</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492799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8FC9A-E924-0688-8463-679F9EC905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9C2F71-7C24-7422-42E6-FEDF5EE81C96}"/>
              </a:ext>
            </a:extLst>
          </p:cNvPr>
          <p:cNvSpPr>
            <a:spLocks noGrp="1"/>
          </p:cNvSpPr>
          <p:nvPr>
            <p:ph type="title"/>
          </p:nvPr>
        </p:nvSpPr>
        <p:spPr>
          <a:xfrm>
            <a:off x="838200" y="877570"/>
            <a:ext cx="10515600" cy="1325563"/>
          </a:xfrm>
        </p:spPr>
        <p:txBody>
          <a:bodyPr>
            <a:normAutofit/>
          </a:bodyPr>
          <a:lstStyle/>
          <a:p>
            <a:r>
              <a:rPr lang="en-US" sz="5400" dirty="0">
                <a:latin typeface="Times New Roman" panose="02020603050405020304" pitchFamily="18" charset="0"/>
                <a:cs typeface="Times New Roman" panose="02020603050405020304" pitchFamily="18" charset="0"/>
              </a:rPr>
              <a:t>Infrastructure</a:t>
            </a:r>
          </a:p>
        </p:txBody>
      </p:sp>
    </p:spTree>
    <p:extLst>
      <p:ext uri="{BB962C8B-B14F-4D97-AF65-F5344CB8AC3E}">
        <p14:creationId xmlns:p14="http://schemas.microsoft.com/office/powerpoint/2010/main" val="24340348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F1BD4-62EF-C660-2A0A-172FE0A40123}"/>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Existing Infrastructure</a:t>
            </a:r>
          </a:p>
        </p:txBody>
      </p:sp>
      <p:sp>
        <p:nvSpPr>
          <p:cNvPr id="3" name="Content Placeholder 2">
            <a:extLst>
              <a:ext uri="{FF2B5EF4-FFF2-40B4-BE49-F238E27FC236}">
                <a16:creationId xmlns:a16="http://schemas.microsoft.com/office/drawing/2014/main" id="{BEA88548-B2E9-3596-3101-25F20B894B66}"/>
              </a:ext>
            </a:extLst>
          </p:cNvPr>
          <p:cNvSpPr>
            <a:spLocks noGrp="1"/>
          </p:cNvSpPr>
          <p:nvPr>
            <p:ph idx="1"/>
          </p:nvPr>
        </p:nvSpPr>
        <p:spPr>
          <a:xfrm>
            <a:off x="771525" y="1463294"/>
            <a:ext cx="10515600" cy="5166106"/>
          </a:xfrm>
        </p:spPr>
        <p:txBody>
          <a:bodyPr>
            <a:normAutofit fontScale="62500" lnSpcReduction="20000"/>
          </a:bodyPr>
          <a:lstStyle/>
          <a:p>
            <a:pPr>
              <a:lnSpc>
                <a:spcPct val="120000"/>
              </a:lnSpc>
            </a:pPr>
            <a:r>
              <a:rPr lang="en-US" dirty="0">
                <a:latin typeface="Times New Roman" panose="02020603050405020304" pitchFamily="18" charset="0"/>
                <a:cs typeface="Times New Roman" panose="02020603050405020304" pitchFamily="18" charset="0"/>
              </a:rPr>
              <a:t>Cotuit has 53 miles of water mains (approx. 300,000 feet)  connecting 2330 accounts.</a:t>
            </a:r>
          </a:p>
          <a:p>
            <a:pPr>
              <a:lnSpc>
                <a:spcPct val="120000"/>
              </a:lnSpc>
            </a:pPr>
            <a:r>
              <a:rPr lang="en-US" dirty="0">
                <a:latin typeface="Times New Roman" panose="02020603050405020304" pitchFamily="18" charset="0"/>
                <a:cs typeface="Times New Roman" panose="02020603050405020304" pitchFamily="18" charset="0"/>
              </a:rPr>
              <a:t>The system began in 1936 and has sections that are 90 years old (cast iron)</a:t>
            </a:r>
          </a:p>
          <a:p>
            <a:pPr>
              <a:lnSpc>
                <a:spcPct val="120000"/>
              </a:lnSpc>
            </a:pPr>
            <a:r>
              <a:rPr lang="en-US" dirty="0">
                <a:latin typeface="Times New Roman" panose="02020603050405020304" pitchFamily="18" charset="0"/>
                <a:cs typeface="Times New Roman" panose="02020603050405020304" pitchFamily="18" charset="0"/>
              </a:rPr>
              <a:t>Two recent water tanks have an expected service life of 75-100 years (2010 &amp; 2017).</a:t>
            </a:r>
          </a:p>
          <a:p>
            <a:pPr lvl="1">
              <a:lnSpc>
                <a:spcPct val="120000"/>
              </a:lnSpc>
            </a:pPr>
            <a:r>
              <a:rPr lang="en-US" dirty="0">
                <a:latin typeface="Times New Roman" panose="02020603050405020304" pitchFamily="18" charset="0"/>
                <a:cs typeface="Times New Roman" panose="02020603050405020304" pitchFamily="18" charset="0"/>
              </a:rPr>
              <a:t>They will need recoating/painting every 20 years at an approximate cost of $1.2 million each</a:t>
            </a:r>
          </a:p>
          <a:p>
            <a:pPr>
              <a:lnSpc>
                <a:spcPct val="120000"/>
              </a:lnSpc>
            </a:pPr>
            <a:r>
              <a:rPr lang="en-US" dirty="0">
                <a:latin typeface="Times New Roman" panose="02020603050405020304" pitchFamily="18" charset="0"/>
                <a:cs typeface="Times New Roman" panose="02020603050405020304" pitchFamily="18" charset="0"/>
              </a:rPr>
              <a:t>In 2025 the Cotuit Water Department embarked on a semi-annual water main replacement plan budgeted at $500,000 in FY 2027 and FY 2029. Recommend adding an annual budget of $250K for water main replacement at the Superintendent’s discretion.</a:t>
            </a:r>
          </a:p>
          <a:p>
            <a:pPr>
              <a:lnSpc>
                <a:spcPct val="120000"/>
              </a:lnSpc>
            </a:pPr>
            <a:r>
              <a:rPr lang="en-US" dirty="0">
                <a:latin typeface="Times New Roman" panose="02020603050405020304" pitchFamily="18" charset="0"/>
                <a:cs typeface="Times New Roman" panose="02020603050405020304" pitchFamily="18" charset="0"/>
              </a:rPr>
              <a:t>The cost of replacing water mains is estimated at $440.00 per foot with a 4% yearly increase (includes engineering and certain required specs).</a:t>
            </a:r>
          </a:p>
          <a:p>
            <a:pPr>
              <a:lnSpc>
                <a:spcPct val="120000"/>
              </a:lnSpc>
            </a:pPr>
            <a:r>
              <a:rPr lang="en-US" dirty="0">
                <a:latin typeface="Times New Roman" panose="02020603050405020304" pitchFamily="18" charset="0"/>
                <a:cs typeface="Times New Roman" panose="02020603050405020304" pitchFamily="18" charset="0"/>
              </a:rPr>
              <a:t>The BOWC has asked the Superintendent to develop a system-wide inventory and map to support long-term planning for water main improvements and replacement. Priorities will be based on factors such as main age, condition, and water quality. Work along Route 28 is expected to be more costly due to state roadway requirements and permitting.</a:t>
            </a:r>
          </a:p>
          <a:p>
            <a:pPr>
              <a:lnSpc>
                <a:spcPct val="120000"/>
              </a:lnSpc>
            </a:pPr>
            <a:r>
              <a:rPr lang="en-US" dirty="0">
                <a:latin typeface="Times New Roman" panose="02020603050405020304" pitchFamily="18" charset="0"/>
                <a:cs typeface="Times New Roman" panose="02020603050405020304" pitchFamily="18" charset="0"/>
              </a:rPr>
              <a:t>The BOWC will seek opportunities to replace water mains during other construction projects (e.g. sewer extension)</a:t>
            </a:r>
          </a:p>
          <a:p>
            <a:endParaRPr lang="en-US" dirty="0"/>
          </a:p>
        </p:txBody>
      </p:sp>
    </p:spTree>
    <p:extLst>
      <p:ext uri="{BB962C8B-B14F-4D97-AF65-F5344CB8AC3E}">
        <p14:creationId xmlns:p14="http://schemas.microsoft.com/office/powerpoint/2010/main" val="32313688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09227-934D-983B-283B-880A875ABD84}"/>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Additional Infrastructure Forecasts</a:t>
            </a:r>
          </a:p>
        </p:txBody>
      </p:sp>
      <p:sp>
        <p:nvSpPr>
          <p:cNvPr id="3" name="Content Placeholder 2">
            <a:extLst>
              <a:ext uri="{FF2B5EF4-FFF2-40B4-BE49-F238E27FC236}">
                <a16:creationId xmlns:a16="http://schemas.microsoft.com/office/drawing/2014/main" id="{DABDCBCC-48B4-ADB7-6976-DD4AB5AFC9C2}"/>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Vehicle replacement (lime truck) FY 2028 @ $100,000 cost</a:t>
            </a:r>
          </a:p>
          <a:p>
            <a:r>
              <a:rPr lang="en-US" dirty="0">
                <a:latin typeface="Times New Roman" panose="02020603050405020304" pitchFamily="18" charset="0"/>
                <a:cs typeface="Times New Roman" panose="02020603050405020304" pitchFamily="18" charset="0"/>
              </a:rPr>
              <a:t>Pump replacement every 6-12 years  @ $60k-$80k per well</a:t>
            </a:r>
          </a:p>
          <a:p>
            <a:r>
              <a:rPr lang="en-US" dirty="0">
                <a:latin typeface="Times New Roman" panose="02020603050405020304" pitchFamily="18" charset="0"/>
                <a:cs typeface="Times New Roman" panose="02020603050405020304" pitchFamily="18" charset="0"/>
              </a:rPr>
              <a:t>Generator replacement every 50 years @ $70k per well</a:t>
            </a:r>
          </a:p>
          <a:p>
            <a:r>
              <a:rPr lang="en-US" dirty="0">
                <a:latin typeface="Times New Roman" panose="02020603050405020304" pitchFamily="18" charset="0"/>
                <a:cs typeface="Times New Roman" panose="02020603050405020304" pitchFamily="18" charset="0"/>
              </a:rPr>
              <a:t>SCADA system upgrades: $55,000 per year to 2030</a:t>
            </a:r>
          </a:p>
          <a:p>
            <a:pPr lvl="1"/>
            <a:r>
              <a:rPr lang="en-US" dirty="0">
                <a:latin typeface="Times New Roman" panose="02020603050405020304" pitchFamily="18" charset="0"/>
                <a:cs typeface="Times New Roman" panose="02020603050405020304" pitchFamily="18" charset="0"/>
              </a:rPr>
              <a:t>With further upgrades anticipated due to changing risks and technology</a:t>
            </a:r>
          </a:p>
        </p:txBody>
      </p:sp>
    </p:spTree>
    <p:extLst>
      <p:ext uri="{BB962C8B-B14F-4D97-AF65-F5344CB8AC3E}">
        <p14:creationId xmlns:p14="http://schemas.microsoft.com/office/powerpoint/2010/main" val="28865880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51236-8685-3D54-221E-CE623C2E86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6D80E5-2BD2-8353-80A8-F8623F263C7A}"/>
              </a:ext>
            </a:extLst>
          </p:cNvPr>
          <p:cNvSpPr>
            <a:spLocks noGrp="1"/>
          </p:cNvSpPr>
          <p:nvPr>
            <p:ph type="title"/>
          </p:nvPr>
        </p:nvSpPr>
        <p:spPr>
          <a:xfrm>
            <a:off x="675513" y="848995"/>
            <a:ext cx="10515600" cy="1325563"/>
          </a:xfrm>
        </p:spPr>
        <p:txBody>
          <a:bodyPr>
            <a:normAutofit/>
          </a:bodyPr>
          <a:lstStyle/>
          <a:p>
            <a:r>
              <a:rPr lang="en-US" dirty="0">
                <a:latin typeface="Times New Roman" panose="02020603050405020304" pitchFamily="18" charset="0"/>
                <a:cs typeface="Times New Roman" panose="02020603050405020304" pitchFamily="18" charset="0"/>
              </a:rPr>
              <a:t>Supply and Demand</a:t>
            </a:r>
          </a:p>
        </p:txBody>
      </p:sp>
    </p:spTree>
    <p:extLst>
      <p:ext uri="{BB962C8B-B14F-4D97-AF65-F5344CB8AC3E}">
        <p14:creationId xmlns:p14="http://schemas.microsoft.com/office/powerpoint/2010/main" val="35816809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B2C44-4ACF-8049-1C4C-C9BB8DB3EE68}"/>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Supply</a:t>
            </a:r>
          </a:p>
        </p:txBody>
      </p:sp>
      <p:sp>
        <p:nvSpPr>
          <p:cNvPr id="3" name="Content Placeholder 2">
            <a:extLst>
              <a:ext uri="{FF2B5EF4-FFF2-40B4-BE49-F238E27FC236}">
                <a16:creationId xmlns:a16="http://schemas.microsoft.com/office/drawing/2014/main" id="{670F633B-B3FD-F2B3-A960-71046EF5269F}"/>
              </a:ext>
            </a:extLst>
          </p:cNvPr>
          <p:cNvSpPr>
            <a:spLocks noGrp="1"/>
          </p:cNvSpPr>
          <p:nvPr>
            <p:ph idx="1"/>
          </p:nvPr>
        </p:nvSpPr>
        <p:spPr>
          <a:xfrm>
            <a:off x="838200" y="1381125"/>
            <a:ext cx="10515600" cy="4795838"/>
          </a:xfrm>
        </p:spPr>
        <p:txBody>
          <a:bodyPr>
            <a:normAutofit/>
          </a:bodyPr>
          <a:lstStyle/>
          <a:p>
            <a:r>
              <a:rPr lang="en-US" dirty="0">
                <a:latin typeface="Times New Roman" panose="02020603050405020304" pitchFamily="18" charset="0"/>
                <a:cs typeface="Times New Roman" panose="02020603050405020304" pitchFamily="18" charset="0"/>
              </a:rPr>
              <a:t>The state permit allows 230 million gallons per year (0.63 MGD) to be pumped by the CWD</a:t>
            </a:r>
          </a:p>
          <a:p>
            <a:pPr lvl="1"/>
            <a:r>
              <a:rPr lang="en-US" dirty="0">
                <a:latin typeface="Times New Roman" panose="02020603050405020304" pitchFamily="18" charset="0"/>
                <a:cs typeface="Times New Roman" panose="02020603050405020304" pitchFamily="18" charset="0"/>
              </a:rPr>
              <a:t>Permit capacity dependent on mitigation/open space preservation (e.g. Route 28 conservation restriction with BLT added capacity)</a:t>
            </a:r>
          </a:p>
          <a:p>
            <a:r>
              <a:rPr lang="en-US" dirty="0">
                <a:latin typeface="Times New Roman" panose="02020603050405020304" pitchFamily="18" charset="0"/>
                <a:cs typeface="Times New Roman" panose="02020603050405020304" pitchFamily="18" charset="0"/>
              </a:rPr>
              <a:t>CWD is currently at 73% of its state permit capacity</a:t>
            </a:r>
          </a:p>
          <a:p>
            <a:r>
              <a:rPr lang="en-US" dirty="0">
                <a:latin typeface="Times New Roman" panose="02020603050405020304" pitchFamily="18" charset="0"/>
                <a:cs typeface="Times New Roman" panose="02020603050405020304" pitchFamily="18" charset="0"/>
              </a:rPr>
              <a:t>The combined pumpage capacity of the 5 wells is 2800 </a:t>
            </a:r>
            <a:r>
              <a:rPr lang="en-US" dirty="0" err="1">
                <a:latin typeface="Times New Roman" panose="02020603050405020304" pitchFamily="18" charset="0"/>
                <a:cs typeface="Times New Roman" panose="02020603050405020304" pitchFamily="18" charset="0"/>
              </a:rPr>
              <a:t>gpm</a:t>
            </a:r>
            <a:r>
              <a:rPr lang="en-US" dirty="0">
                <a:latin typeface="Times New Roman" panose="02020603050405020304" pitchFamily="18" charset="0"/>
                <a:cs typeface="Times New Roman" panose="02020603050405020304" pitchFamily="18" charset="0"/>
              </a:rPr>
              <a:t>  </a:t>
            </a:r>
          </a:p>
          <a:p>
            <a:pPr lvl="1"/>
            <a:r>
              <a:rPr lang="en-US" dirty="0">
                <a:latin typeface="Times New Roman" panose="02020603050405020304" pitchFamily="18" charset="0"/>
                <a:cs typeface="Times New Roman" panose="02020603050405020304" pitchFamily="18" charset="0"/>
              </a:rPr>
              <a:t>Theoretical daily pumping capacity is 4 million gpd</a:t>
            </a:r>
          </a:p>
          <a:p>
            <a:pPr marL="0" indent="0">
              <a:buNone/>
            </a:pPr>
            <a:r>
              <a:rPr lang="en-US" dirty="0">
                <a:latin typeface="Times New Roman" panose="02020603050405020304" pitchFamily="18"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30445503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C263CCE-70F3-E52D-203B-25B1E2B12480}"/>
              </a:ext>
            </a:extLst>
          </p:cNvPr>
          <p:cNvPicPr>
            <a:picLocks noChangeAspect="1"/>
          </p:cNvPicPr>
          <p:nvPr/>
        </p:nvPicPr>
        <p:blipFill>
          <a:blip r:embed="rId2"/>
          <a:stretch>
            <a:fillRect/>
          </a:stretch>
        </p:blipFill>
        <p:spPr>
          <a:xfrm>
            <a:off x="1167211" y="541019"/>
            <a:ext cx="9857578" cy="6095269"/>
          </a:xfrm>
          <a:prstGeom prst="rect">
            <a:avLst/>
          </a:prstGeom>
        </p:spPr>
      </p:pic>
    </p:spTree>
    <p:extLst>
      <p:ext uri="{BB962C8B-B14F-4D97-AF65-F5344CB8AC3E}">
        <p14:creationId xmlns:p14="http://schemas.microsoft.com/office/powerpoint/2010/main" val="8472406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E773008-44F4-1A53-CAC9-14ABC1F37A12}"/>
              </a:ext>
            </a:extLst>
          </p:cNvPr>
          <p:cNvPicPr>
            <a:picLocks noChangeAspect="1"/>
          </p:cNvPicPr>
          <p:nvPr/>
        </p:nvPicPr>
        <p:blipFill>
          <a:blip r:embed="rId2"/>
          <a:stretch>
            <a:fillRect/>
          </a:stretch>
        </p:blipFill>
        <p:spPr>
          <a:xfrm>
            <a:off x="268224" y="42299"/>
            <a:ext cx="9631680" cy="6773401"/>
          </a:xfrm>
          <a:prstGeom prst="rect">
            <a:avLst/>
          </a:prstGeom>
        </p:spPr>
      </p:pic>
      <p:sp>
        <p:nvSpPr>
          <p:cNvPr id="8" name="TextBox 7">
            <a:extLst>
              <a:ext uri="{FF2B5EF4-FFF2-40B4-BE49-F238E27FC236}">
                <a16:creationId xmlns:a16="http://schemas.microsoft.com/office/drawing/2014/main" id="{8CACF93D-D744-B932-B1F4-7D1A057DD51D}"/>
              </a:ext>
            </a:extLst>
          </p:cNvPr>
          <p:cNvSpPr txBox="1"/>
          <p:nvPr/>
        </p:nvSpPr>
        <p:spPr>
          <a:xfrm>
            <a:off x="9985248" y="5388864"/>
            <a:ext cx="2097024" cy="923330"/>
          </a:xfrm>
          <a:prstGeom prst="rect">
            <a:avLst/>
          </a:prstGeom>
          <a:noFill/>
        </p:spPr>
        <p:txBody>
          <a:bodyPr wrap="square" rtlCol="0">
            <a:spAutoFit/>
          </a:bodyPr>
          <a:lstStyle/>
          <a:p>
            <a:r>
              <a:rPr lang="en-US" dirty="0"/>
              <a:t>2025, 1000s of gallons</a:t>
            </a:r>
          </a:p>
          <a:p>
            <a:endParaRPr lang="en-US" dirty="0"/>
          </a:p>
        </p:txBody>
      </p:sp>
    </p:spTree>
    <p:extLst>
      <p:ext uri="{BB962C8B-B14F-4D97-AF65-F5344CB8AC3E}">
        <p14:creationId xmlns:p14="http://schemas.microsoft.com/office/powerpoint/2010/main" val="11175810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E2BB94-E52D-A917-2F49-762D125149F7}"/>
              </a:ext>
            </a:extLst>
          </p:cNvPr>
          <p:cNvPicPr>
            <a:picLocks noChangeAspect="1"/>
          </p:cNvPicPr>
          <p:nvPr/>
        </p:nvPicPr>
        <p:blipFill>
          <a:blip r:embed="rId2"/>
          <a:stretch>
            <a:fillRect/>
          </a:stretch>
        </p:blipFill>
        <p:spPr>
          <a:xfrm>
            <a:off x="435864" y="126342"/>
            <a:ext cx="9500616" cy="6681231"/>
          </a:xfrm>
          <a:prstGeom prst="rect">
            <a:avLst/>
          </a:prstGeom>
        </p:spPr>
      </p:pic>
      <p:sp>
        <p:nvSpPr>
          <p:cNvPr id="8" name="TextBox 7">
            <a:extLst>
              <a:ext uri="{FF2B5EF4-FFF2-40B4-BE49-F238E27FC236}">
                <a16:creationId xmlns:a16="http://schemas.microsoft.com/office/drawing/2014/main" id="{94C331BB-D3F3-E750-FBA1-B848A651CB10}"/>
              </a:ext>
            </a:extLst>
          </p:cNvPr>
          <p:cNvSpPr txBox="1"/>
          <p:nvPr/>
        </p:nvSpPr>
        <p:spPr>
          <a:xfrm>
            <a:off x="10180320" y="5169408"/>
            <a:ext cx="1853184" cy="646331"/>
          </a:xfrm>
          <a:prstGeom prst="rect">
            <a:avLst/>
          </a:prstGeom>
          <a:noFill/>
        </p:spPr>
        <p:txBody>
          <a:bodyPr wrap="square" rtlCol="0">
            <a:spAutoFit/>
          </a:bodyPr>
          <a:lstStyle/>
          <a:p>
            <a:r>
              <a:rPr lang="en-US" dirty="0"/>
              <a:t>2025, thousands of gallons.</a:t>
            </a:r>
          </a:p>
        </p:txBody>
      </p:sp>
    </p:spTree>
    <p:extLst>
      <p:ext uri="{BB962C8B-B14F-4D97-AF65-F5344CB8AC3E}">
        <p14:creationId xmlns:p14="http://schemas.microsoft.com/office/powerpoint/2010/main" val="14826678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D339E36-777B-CA0D-80F2-66D99A50B7A8}"/>
              </a:ext>
            </a:extLst>
          </p:cNvPr>
          <p:cNvPicPr>
            <a:picLocks noChangeAspect="1"/>
          </p:cNvPicPr>
          <p:nvPr/>
        </p:nvPicPr>
        <p:blipFill>
          <a:blip r:embed="rId2"/>
          <a:stretch>
            <a:fillRect/>
          </a:stretch>
        </p:blipFill>
        <p:spPr>
          <a:xfrm>
            <a:off x="89916" y="126638"/>
            <a:ext cx="7299539" cy="5864587"/>
          </a:xfrm>
          <a:prstGeom prst="rect">
            <a:avLst/>
          </a:prstGeom>
        </p:spPr>
      </p:pic>
      <p:sp>
        <p:nvSpPr>
          <p:cNvPr id="8" name="TextBox 7">
            <a:extLst>
              <a:ext uri="{FF2B5EF4-FFF2-40B4-BE49-F238E27FC236}">
                <a16:creationId xmlns:a16="http://schemas.microsoft.com/office/drawing/2014/main" id="{F7A8BA7D-A6E7-91C9-6C57-63046D1AF235}"/>
              </a:ext>
            </a:extLst>
          </p:cNvPr>
          <p:cNvSpPr txBox="1"/>
          <p:nvPr/>
        </p:nvSpPr>
        <p:spPr>
          <a:xfrm>
            <a:off x="7389455" y="1304925"/>
            <a:ext cx="4712629" cy="2862322"/>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Station 5 (Rte. 28) furnishes 33% of the supply</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Followed by:</a:t>
            </a:r>
          </a:p>
          <a:p>
            <a:pPr marL="742950" lvl="1"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Station 2 (20%)</a:t>
            </a:r>
          </a:p>
          <a:p>
            <a:pPr marL="742950" lvl="1"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Station 4 (19%)</a:t>
            </a:r>
          </a:p>
          <a:p>
            <a:pPr marL="742950" lvl="1"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Station 1 (16%)</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three Sampson Mill Road stations account for 55% of the supply</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Station 3 (behind the Coop) is run at low volumes to prevent saltwater intrusion</a:t>
            </a:r>
          </a:p>
        </p:txBody>
      </p:sp>
    </p:spTree>
    <p:extLst>
      <p:ext uri="{BB962C8B-B14F-4D97-AF65-F5344CB8AC3E}">
        <p14:creationId xmlns:p14="http://schemas.microsoft.com/office/powerpoint/2010/main" val="26775572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7D466-088A-3207-0B98-BE7FDE6D63F4}"/>
              </a:ext>
            </a:extLst>
          </p:cNvPr>
          <p:cNvSpPr>
            <a:spLocks noGrp="1"/>
          </p:cNvSpPr>
          <p:nvPr>
            <p:ph type="title"/>
          </p:nvPr>
        </p:nvSpPr>
        <p:spPr>
          <a:xfrm>
            <a:off x="190500" y="0"/>
            <a:ext cx="10515600" cy="1325563"/>
          </a:xfrm>
        </p:spPr>
        <p:txBody>
          <a:bodyPr/>
          <a:lstStyle/>
          <a:p>
            <a:r>
              <a:rPr lang="en-US" dirty="0">
                <a:latin typeface="Times New Roman" panose="02020603050405020304" pitchFamily="18" charset="0"/>
                <a:cs typeface="Times New Roman" panose="02020603050405020304" pitchFamily="18" charset="0"/>
              </a:rPr>
              <a:t>Peak Demand</a:t>
            </a:r>
          </a:p>
        </p:txBody>
      </p:sp>
      <p:sp>
        <p:nvSpPr>
          <p:cNvPr id="3" name="Content Placeholder 2">
            <a:extLst>
              <a:ext uri="{FF2B5EF4-FFF2-40B4-BE49-F238E27FC236}">
                <a16:creationId xmlns:a16="http://schemas.microsoft.com/office/drawing/2014/main" id="{D1DC372B-F6B9-2B05-FCFE-B016865B5267}"/>
              </a:ext>
            </a:extLst>
          </p:cNvPr>
          <p:cNvSpPr>
            <a:spLocks noGrp="1"/>
          </p:cNvSpPr>
          <p:nvPr>
            <p:ph idx="1"/>
          </p:nvPr>
        </p:nvSpPr>
        <p:spPr>
          <a:xfrm>
            <a:off x="190500" y="1096772"/>
            <a:ext cx="10515600" cy="1325563"/>
          </a:xfrm>
        </p:spPr>
        <p:txBody>
          <a:bodyPr>
            <a:normAutofit/>
          </a:bodyPr>
          <a:lstStyle/>
          <a:p>
            <a:r>
              <a:rPr lang="en-US" dirty="0">
                <a:latin typeface="Times New Roman" panose="02020603050405020304" pitchFamily="18" charset="0"/>
                <a:cs typeface="Times New Roman" panose="02020603050405020304" pitchFamily="18" charset="0"/>
              </a:rPr>
              <a:t>August (18.2%) and July (17.7%) combined, accounts for 36% of annual demand</a:t>
            </a:r>
          </a:p>
          <a:p>
            <a:endParaRPr lang="en-US" dirty="0"/>
          </a:p>
        </p:txBody>
      </p:sp>
      <p:pic>
        <p:nvPicPr>
          <p:cNvPr id="5" name="Picture 4">
            <a:extLst>
              <a:ext uri="{FF2B5EF4-FFF2-40B4-BE49-F238E27FC236}">
                <a16:creationId xmlns:a16="http://schemas.microsoft.com/office/drawing/2014/main" id="{9E9CF8A8-B5AC-FBC6-4E9C-2A11E32ADA35}"/>
              </a:ext>
            </a:extLst>
          </p:cNvPr>
          <p:cNvPicPr>
            <a:picLocks noChangeAspect="1"/>
          </p:cNvPicPr>
          <p:nvPr/>
        </p:nvPicPr>
        <p:blipFill>
          <a:blip r:embed="rId2"/>
          <a:stretch>
            <a:fillRect/>
          </a:stretch>
        </p:blipFill>
        <p:spPr>
          <a:xfrm>
            <a:off x="3429730" y="1647825"/>
            <a:ext cx="6289961" cy="5053473"/>
          </a:xfrm>
          <a:prstGeom prst="rect">
            <a:avLst/>
          </a:prstGeom>
        </p:spPr>
      </p:pic>
    </p:spTree>
    <p:extLst>
      <p:ext uri="{BB962C8B-B14F-4D97-AF65-F5344CB8AC3E}">
        <p14:creationId xmlns:p14="http://schemas.microsoft.com/office/powerpoint/2010/main" val="18521123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6F262-32E0-FD95-1D77-C8DB071B35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56A5E8-85EE-6254-6705-FEFADB8BC0AE}"/>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Demand</a:t>
            </a:r>
          </a:p>
        </p:txBody>
      </p:sp>
      <p:sp>
        <p:nvSpPr>
          <p:cNvPr id="3" name="Content Placeholder 2">
            <a:extLst>
              <a:ext uri="{FF2B5EF4-FFF2-40B4-BE49-F238E27FC236}">
                <a16:creationId xmlns:a16="http://schemas.microsoft.com/office/drawing/2014/main" id="{96BAF46A-92F1-BB63-D51B-ABE839281CEC}"/>
              </a:ext>
            </a:extLst>
          </p:cNvPr>
          <p:cNvSpPr>
            <a:spLocks noGrp="1"/>
          </p:cNvSpPr>
          <p:nvPr>
            <p:ph idx="1"/>
          </p:nvPr>
        </p:nvSpPr>
        <p:spPr>
          <a:xfrm>
            <a:off x="838200" y="1381125"/>
            <a:ext cx="10515600" cy="4795838"/>
          </a:xfrm>
        </p:spPr>
        <p:txBody>
          <a:bodyPr>
            <a:normAutofit fontScale="92500" lnSpcReduction="20000"/>
          </a:bodyPr>
          <a:lstStyle/>
          <a:p>
            <a:r>
              <a:rPr lang="en-US" dirty="0">
                <a:latin typeface="Times New Roman" panose="02020603050405020304" pitchFamily="18" charset="0"/>
                <a:cs typeface="Times New Roman" panose="02020603050405020304" pitchFamily="18" charset="0"/>
              </a:rPr>
              <a:t>Average water use per single family home is 242 gpd</a:t>
            </a:r>
          </a:p>
          <a:p>
            <a:r>
              <a:rPr lang="en-US" dirty="0">
                <a:latin typeface="Times New Roman" panose="02020603050405020304" pitchFamily="18" charset="0"/>
                <a:cs typeface="Times New Roman" panose="02020603050405020304" pitchFamily="18" charset="0"/>
              </a:rPr>
              <a:t>Peak summer  demand is 1.4 million gpd. </a:t>
            </a:r>
          </a:p>
          <a:p>
            <a:r>
              <a:rPr lang="en-US" dirty="0">
                <a:latin typeface="Times New Roman" panose="02020603050405020304" pitchFamily="18" charset="0"/>
                <a:cs typeface="Times New Roman" panose="02020603050405020304" pitchFamily="18" charset="0"/>
              </a:rPr>
              <a:t>The theoretical maximum daily pumpage capacity of the 5 wells is 4 million gallons*</a:t>
            </a:r>
          </a:p>
          <a:p>
            <a:r>
              <a:rPr lang="en-US" dirty="0">
                <a:latin typeface="Times New Roman" panose="02020603050405020304" pitchFamily="18" charset="0"/>
                <a:cs typeface="Times New Roman" panose="02020603050405020304" pitchFamily="18" charset="0"/>
              </a:rPr>
              <a:t>2006 Stearns &amp; Wheel Build-Out Assessment</a:t>
            </a:r>
          </a:p>
          <a:p>
            <a:pPr lvl="1"/>
            <a:r>
              <a:rPr lang="en-US" dirty="0">
                <a:latin typeface="Times New Roman" panose="02020603050405020304" pitchFamily="18" charset="0"/>
                <a:cs typeface="Times New Roman" panose="02020603050405020304" pitchFamily="18" charset="0"/>
              </a:rPr>
              <a:t>Assumed 2-acre zoning</a:t>
            </a:r>
          </a:p>
          <a:p>
            <a:pPr lvl="1"/>
            <a:r>
              <a:rPr lang="en-US" dirty="0">
                <a:latin typeface="Times New Roman" panose="02020603050405020304" pitchFamily="18" charset="0"/>
                <a:cs typeface="Times New Roman" panose="02020603050405020304" pitchFamily="18" charset="0"/>
              </a:rPr>
              <a:t>Estimated a potential for 635 new services</a:t>
            </a:r>
          </a:p>
          <a:p>
            <a:pPr lvl="1"/>
            <a:r>
              <a:rPr lang="en-US" dirty="0">
                <a:latin typeface="Times New Roman" panose="02020603050405020304" pitchFamily="18" charset="0"/>
                <a:cs typeface="Times New Roman" panose="02020603050405020304" pitchFamily="18" charset="0"/>
              </a:rPr>
              <a:t> 233 have been added since 2004</a:t>
            </a:r>
          </a:p>
          <a:p>
            <a:pPr lvl="1"/>
            <a:r>
              <a:rPr lang="en-US" dirty="0">
                <a:latin typeface="Times New Roman" panose="02020603050405020304" pitchFamily="18" charset="0"/>
                <a:cs typeface="Times New Roman" panose="02020603050405020304" pitchFamily="18" charset="0"/>
              </a:rPr>
              <a:t>Approximately 400 </a:t>
            </a:r>
            <a:r>
              <a:rPr lang="en-US" i="1" dirty="0">
                <a:latin typeface="Times New Roman" panose="02020603050405020304" pitchFamily="18" charset="0"/>
                <a:cs typeface="Times New Roman" panose="02020603050405020304" pitchFamily="18" charset="0"/>
              </a:rPr>
              <a:t>could</a:t>
            </a:r>
            <a:r>
              <a:rPr lang="en-US" dirty="0">
                <a:latin typeface="Times New Roman" panose="02020603050405020304" pitchFamily="18" charset="0"/>
                <a:cs typeface="Times New Roman" panose="02020603050405020304" pitchFamily="18" charset="0"/>
              </a:rPr>
              <a:t> be added</a:t>
            </a:r>
          </a:p>
          <a:p>
            <a:pPr lvl="1"/>
            <a:r>
              <a:rPr lang="en-US" i="1" dirty="0">
                <a:latin typeface="Times New Roman" panose="02020603050405020304" pitchFamily="18" charset="0"/>
                <a:cs typeface="Times New Roman" panose="02020603050405020304" pitchFamily="18" charset="0"/>
              </a:rPr>
              <a:t>Did not assume impact of ADUs or multi-family development</a:t>
            </a:r>
          </a:p>
          <a:p>
            <a:r>
              <a:rPr lang="en-US" dirty="0">
                <a:latin typeface="Times New Roman" panose="02020603050405020304" pitchFamily="18" charset="0"/>
                <a:cs typeface="Times New Roman" panose="02020603050405020304" pitchFamily="18" charset="0"/>
              </a:rPr>
              <a:t>Accounts have grown 233 from </a:t>
            </a:r>
            <a:r>
              <a:rPr lang="en-US" u="sng" dirty="0">
                <a:latin typeface="Times New Roman" panose="02020603050405020304" pitchFamily="18" charset="0"/>
                <a:cs typeface="Times New Roman" panose="02020603050405020304" pitchFamily="18" charset="0"/>
              </a:rPr>
              <a:t>2097</a:t>
            </a:r>
            <a:r>
              <a:rPr lang="en-US" dirty="0">
                <a:latin typeface="Times New Roman" panose="02020603050405020304" pitchFamily="18" charset="0"/>
                <a:cs typeface="Times New Roman" panose="02020603050405020304" pitchFamily="18" charset="0"/>
              </a:rPr>
              <a:t> in 2004 to </a:t>
            </a:r>
            <a:r>
              <a:rPr lang="en-US" u="sng" dirty="0">
                <a:latin typeface="Times New Roman" panose="02020603050405020304" pitchFamily="18" charset="0"/>
                <a:cs typeface="Times New Roman" panose="02020603050405020304" pitchFamily="18" charset="0"/>
              </a:rPr>
              <a:t>2330</a:t>
            </a:r>
            <a:r>
              <a:rPr lang="en-US" dirty="0">
                <a:latin typeface="Times New Roman" panose="02020603050405020304" pitchFamily="18" charset="0"/>
                <a:cs typeface="Times New Roman" panose="02020603050405020304" pitchFamily="18" charset="0"/>
              </a:rPr>
              <a:t> in 2025</a:t>
            </a:r>
          </a:p>
          <a:p>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*=all pumps running 24 hours at combined flow of 2800 </a:t>
            </a:r>
            <a:r>
              <a:rPr lang="en-US" dirty="0" err="1">
                <a:latin typeface="Times New Roman" panose="02020603050405020304" pitchFamily="18" charset="0"/>
                <a:cs typeface="Times New Roman" panose="02020603050405020304" pitchFamily="18" charset="0"/>
              </a:rPr>
              <a:t>gpm</a:t>
            </a:r>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8126082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99F38-53C7-575B-851A-3FA1B4E8509A}"/>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Conservation Results</a:t>
            </a:r>
          </a:p>
        </p:txBody>
      </p:sp>
      <p:sp>
        <p:nvSpPr>
          <p:cNvPr id="3" name="Content Placeholder 2">
            <a:extLst>
              <a:ext uri="{FF2B5EF4-FFF2-40B4-BE49-F238E27FC236}">
                <a16:creationId xmlns:a16="http://schemas.microsoft.com/office/drawing/2014/main" id="{B40AE5F7-738F-FB1B-F632-64A265FA644B}"/>
              </a:ext>
            </a:extLst>
          </p:cNvPr>
          <p:cNvSpPr>
            <a:spLocks noGrp="1"/>
          </p:cNvSpPr>
          <p:nvPr>
            <p:ph idx="1"/>
          </p:nvPr>
        </p:nvSpPr>
        <p:spPr>
          <a:xfrm>
            <a:off x="838200" y="1463315"/>
            <a:ext cx="10515600" cy="5029560"/>
          </a:xfrm>
        </p:spPr>
        <p:txBody>
          <a:bodyPr>
            <a:normAutofit fontScale="62500" lnSpcReduction="20000"/>
          </a:bodyPr>
          <a:lstStyle/>
          <a:p>
            <a:pPr>
              <a:lnSpc>
                <a:spcPct val="120000"/>
              </a:lnSpc>
            </a:pPr>
            <a:r>
              <a:rPr lang="en-US" b="1" dirty="0">
                <a:latin typeface="Times New Roman" panose="02020603050405020304" pitchFamily="18" charset="0"/>
                <a:cs typeface="Times New Roman" panose="02020603050405020304" pitchFamily="18" charset="0"/>
              </a:rPr>
              <a:t> Significant Decline in Overall Water Usage:  </a:t>
            </a:r>
            <a:r>
              <a:rPr lang="en-US" dirty="0">
                <a:latin typeface="Times New Roman" panose="02020603050405020304" pitchFamily="18" charset="0"/>
                <a:cs typeface="Times New Roman" panose="02020603050405020304" pitchFamily="18" charset="0"/>
              </a:rPr>
              <a:t>pumpage peaked in 2016 at 266 million gallons and  another spiked again in 2020 at 245 million gallons. Since 202, usage has dropped dramatically, reaching a 20-year low of 148 million gallons in 2024 before a slight uptick in 2025.</a:t>
            </a:r>
          </a:p>
          <a:p>
            <a:pPr>
              <a:lnSpc>
                <a:spcPct val="120000"/>
              </a:lnSpc>
            </a:pPr>
            <a:r>
              <a:rPr lang="en-US" b="1" dirty="0">
                <a:latin typeface="Times New Roman" panose="02020603050405020304" pitchFamily="18" charset="0"/>
                <a:cs typeface="Times New Roman" panose="02020603050405020304" pitchFamily="18" charset="0"/>
              </a:rPr>
              <a:t>Improved Efficiency (Gallons per Account): </a:t>
            </a:r>
            <a:r>
              <a:rPr lang="en-US" dirty="0">
                <a:latin typeface="Times New Roman" panose="02020603050405020304" pitchFamily="18" charset="0"/>
                <a:cs typeface="Times New Roman" panose="02020603050405020304" pitchFamily="18" charset="0"/>
              </a:rPr>
              <a:t>Even though the total number of accounts has steadily increased over the years (growing from 2,097 in 2004 to over 2,300 in recent years), the water used per account has decreased significantly. It dropped from a peak of 115,000 gallons per account in 2016 to just 62,000 in 2024.</a:t>
            </a:r>
          </a:p>
          <a:p>
            <a:pPr>
              <a:lnSpc>
                <a:spcPct val="120000"/>
              </a:lnSpc>
            </a:pPr>
            <a:r>
              <a:rPr lang="en-US" b="1" dirty="0">
                <a:latin typeface="Times New Roman" panose="02020603050405020304" pitchFamily="18" charset="0"/>
                <a:cs typeface="Times New Roman" panose="02020603050405020304" pitchFamily="18" charset="0"/>
              </a:rPr>
              <a:t>Success in Meeting the 230M Target: </a:t>
            </a:r>
            <a:r>
              <a:rPr lang="en-US" dirty="0">
                <a:latin typeface="Times New Roman" panose="02020603050405020304" pitchFamily="18" charset="0"/>
                <a:cs typeface="Times New Roman" panose="02020603050405020304" pitchFamily="18" charset="0"/>
              </a:rPr>
              <a:t>After exceeding the 230 million gallon annual target in 2015, 2016, and 2020, the system has successfully stayed well below this threshold for the last five consecutive years (2021–2025).</a:t>
            </a:r>
          </a:p>
          <a:p>
            <a:pPr>
              <a:lnSpc>
                <a:spcPct val="120000"/>
              </a:lnSpc>
            </a:pPr>
            <a:r>
              <a:rPr lang="en-US" b="1" dirty="0">
                <a:latin typeface="Times New Roman" panose="02020603050405020304" pitchFamily="18" charset="0"/>
                <a:cs typeface="Times New Roman" panose="02020603050405020304" pitchFamily="18" charset="0"/>
              </a:rPr>
              <a:t>Impact of Policy Interventions: </a:t>
            </a:r>
            <a:r>
              <a:rPr lang="en-US" dirty="0">
                <a:latin typeface="Times New Roman" panose="02020603050405020304" pitchFamily="18" charset="0"/>
                <a:cs typeface="Times New Roman" panose="02020603050405020304" pitchFamily="18" charset="0"/>
              </a:rPr>
              <a:t>There is a strong correlation between policy changes and reduced usage. Following the introduction of  New Water Rates in 2019 and 2024 and the Irrigation Ban in 2021, both total pumpage and gallons-per-account saw notable downward trends, suggesting these measures were highly effective in curbing water demand. </a:t>
            </a:r>
          </a:p>
          <a:p>
            <a:pPr>
              <a:lnSpc>
                <a:spcPct val="120000"/>
              </a:lnSpc>
            </a:pPr>
            <a:r>
              <a:rPr lang="en-US" b="1" dirty="0">
                <a:latin typeface="Times New Roman" panose="02020603050405020304" pitchFamily="18" charset="0"/>
                <a:cs typeface="Times New Roman" panose="02020603050405020304" pitchFamily="18" charset="0"/>
              </a:rPr>
              <a:t>However ….</a:t>
            </a:r>
          </a:p>
          <a:p>
            <a:endParaRPr lang="en-US" dirty="0"/>
          </a:p>
        </p:txBody>
      </p:sp>
    </p:spTree>
    <p:extLst>
      <p:ext uri="{BB962C8B-B14F-4D97-AF65-F5344CB8AC3E}">
        <p14:creationId xmlns:p14="http://schemas.microsoft.com/office/powerpoint/2010/main" val="29391568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609ABE1-98A8-9353-F6AD-FD0C44B86E05}"/>
              </a:ext>
            </a:extLst>
          </p:cNvPr>
          <p:cNvPicPr>
            <a:picLocks noChangeAspect="1"/>
          </p:cNvPicPr>
          <p:nvPr/>
        </p:nvPicPr>
        <p:blipFill>
          <a:blip r:embed="rId2"/>
          <a:stretch>
            <a:fillRect/>
          </a:stretch>
        </p:blipFill>
        <p:spPr>
          <a:xfrm>
            <a:off x="1545200" y="0"/>
            <a:ext cx="9101599" cy="5315919"/>
          </a:xfrm>
          <a:prstGeom prst="rect">
            <a:avLst/>
          </a:prstGeom>
        </p:spPr>
      </p:pic>
      <p:sp>
        <p:nvSpPr>
          <p:cNvPr id="8" name="TextBox 7">
            <a:extLst>
              <a:ext uri="{FF2B5EF4-FFF2-40B4-BE49-F238E27FC236}">
                <a16:creationId xmlns:a16="http://schemas.microsoft.com/office/drawing/2014/main" id="{0AD169D2-38A8-3CE1-1A79-8970F29534DE}"/>
              </a:ext>
            </a:extLst>
          </p:cNvPr>
          <p:cNvSpPr txBox="1"/>
          <p:nvPr/>
        </p:nvSpPr>
        <p:spPr>
          <a:xfrm>
            <a:off x="907941" y="5393411"/>
            <a:ext cx="10376115" cy="1477328"/>
          </a:xfrm>
          <a:prstGeom prst="rect">
            <a:avLst/>
          </a:prstGeom>
          <a:noFill/>
        </p:spPr>
        <p:txBody>
          <a:bodyPr wrap="square" rtlCol="0">
            <a:spAutoFit/>
          </a:bodyPr>
          <a:lstStyle/>
          <a:p>
            <a:r>
              <a:rPr lang="en-US" i="1" dirty="0"/>
              <a:t>“Cotuit banned new private irrigation systems connected to the public water supply. Following the introduction of a tiered water rate system with higher rates for some consumers, the district saw a reduction in water consumption. Since 2020, CWD estimates it has reduced pumping volumes by approx. 20% -25%” –</a:t>
            </a:r>
            <a:r>
              <a:rPr lang="en-US" b="1" dirty="0"/>
              <a:t>Cape Cod Commission “Water Rates and Use Analysis on Cape Cod,  June 2025)</a:t>
            </a:r>
            <a:endParaRPr lang="en-US" b="1" i="1" dirty="0"/>
          </a:p>
        </p:txBody>
      </p:sp>
    </p:spTree>
    <p:extLst>
      <p:ext uri="{BB962C8B-B14F-4D97-AF65-F5344CB8AC3E}">
        <p14:creationId xmlns:p14="http://schemas.microsoft.com/office/powerpoint/2010/main" val="36935738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4D2A2-6B62-70BF-A2BB-AFE39C87048A}"/>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Growth Assumptions</a:t>
            </a:r>
          </a:p>
        </p:txBody>
      </p:sp>
      <p:sp>
        <p:nvSpPr>
          <p:cNvPr id="3" name="Content Placeholder 2">
            <a:extLst>
              <a:ext uri="{FF2B5EF4-FFF2-40B4-BE49-F238E27FC236}">
                <a16:creationId xmlns:a16="http://schemas.microsoft.com/office/drawing/2014/main" id="{DD0EC026-8361-1533-88AF-9B4E91D0E19E}"/>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If 400 new accounts are added, given the current efficiency of 72,000 GPA*, then capacity would climb from </a:t>
            </a:r>
            <a:r>
              <a:rPr lang="en-US" sz="2400" b="1" dirty="0">
                <a:latin typeface="Times New Roman" panose="02020603050405020304" pitchFamily="18" charset="0"/>
                <a:cs typeface="Times New Roman" panose="02020603050405020304" pitchFamily="18" charset="0"/>
              </a:rPr>
              <a:t>73% to 85.6% </a:t>
            </a:r>
            <a:r>
              <a:rPr lang="en-US" sz="2400" dirty="0">
                <a:latin typeface="Times New Roman" panose="02020603050405020304" pitchFamily="18" charset="0"/>
                <a:cs typeface="Times New Roman" panose="02020603050405020304" pitchFamily="18" charset="0"/>
              </a:rPr>
              <a:t>of the state permit.</a:t>
            </a:r>
          </a:p>
          <a:p>
            <a:r>
              <a:rPr lang="en-US" sz="2400" dirty="0">
                <a:latin typeface="Times New Roman" panose="02020603050405020304" pitchFamily="18" charset="0"/>
                <a:cs typeface="Times New Roman" panose="02020603050405020304" pitchFamily="18" charset="0"/>
              </a:rPr>
              <a:t>Based on the historical GPA average, 400 new accounts x 90670 gallons = ~35.3 million gallons and capacity would jump from 73% to </a:t>
            </a:r>
            <a:r>
              <a:rPr lang="en-US" sz="2400" b="1" dirty="0">
                <a:latin typeface="Times New Roman" panose="02020603050405020304" pitchFamily="18" charset="0"/>
                <a:cs typeface="Times New Roman" panose="02020603050405020304" pitchFamily="18" charset="0"/>
              </a:rPr>
              <a:t>88.8%</a:t>
            </a:r>
            <a:r>
              <a:rPr lang="en-US" sz="2400" dirty="0">
                <a:latin typeface="Times New Roman" panose="02020603050405020304" pitchFamily="18" charset="0"/>
                <a:cs typeface="Times New Roman" panose="02020603050405020304" pitchFamily="18" charset="0"/>
              </a:rPr>
              <a:t> capacity.</a:t>
            </a:r>
          </a:p>
          <a:p>
            <a:r>
              <a:rPr lang="en-US" sz="2400" u="sng" dirty="0">
                <a:latin typeface="Times New Roman" panose="02020603050405020304" pitchFamily="18" charset="0"/>
                <a:cs typeface="Times New Roman" panose="02020603050405020304" pitchFamily="18" charset="0"/>
              </a:rPr>
              <a:t>The 2006 growth assessment did not account for accessory dwelling units.</a:t>
            </a:r>
          </a:p>
          <a:p>
            <a:r>
              <a:rPr lang="en-US" sz="2400" b="1" dirty="0">
                <a:latin typeface="Times New Roman" panose="02020603050405020304" pitchFamily="18" charset="0"/>
                <a:cs typeface="Times New Roman" panose="02020603050405020304" pitchFamily="18" charset="0"/>
              </a:rPr>
              <a:t>Recommendation: the district should consider a revised capacity study.</a:t>
            </a:r>
          </a:p>
          <a:p>
            <a:endParaRPr lang="en-US" sz="2400" b="1" dirty="0">
              <a:latin typeface="Times New Roman" panose="02020603050405020304" pitchFamily="18" charset="0"/>
              <a:cs typeface="Times New Roman" panose="02020603050405020304" pitchFamily="18" charset="0"/>
            </a:endParaRPr>
          </a:p>
          <a:p>
            <a:endParaRPr lang="en-US" sz="2400" b="1" dirty="0">
              <a:latin typeface="Times New Roman" panose="02020603050405020304" pitchFamily="18" charset="0"/>
              <a:cs typeface="Times New Roman" panose="02020603050405020304" pitchFamily="18" charset="0"/>
            </a:endParaRPr>
          </a:p>
          <a:p>
            <a:endParaRPr lang="en-US" sz="2400" b="1" dirty="0">
              <a:latin typeface="Times New Roman" panose="02020603050405020304" pitchFamily="18" charset="0"/>
              <a:cs typeface="Times New Roman" panose="02020603050405020304" pitchFamily="18" charset="0"/>
            </a:endParaRPr>
          </a:p>
          <a:p>
            <a:pPr marL="0" indent="0">
              <a:buNone/>
            </a:pPr>
            <a:r>
              <a:rPr lang="en-US" sz="1200" dirty="0">
                <a:latin typeface="Times New Roman" panose="02020603050405020304" pitchFamily="18" charset="0"/>
                <a:cs typeface="Times New Roman" panose="02020603050405020304" pitchFamily="18" charset="0"/>
              </a:rPr>
              <a:t>*= Gallons Per Account</a:t>
            </a:r>
          </a:p>
        </p:txBody>
      </p:sp>
    </p:spTree>
    <p:extLst>
      <p:ext uri="{BB962C8B-B14F-4D97-AF65-F5344CB8AC3E}">
        <p14:creationId xmlns:p14="http://schemas.microsoft.com/office/powerpoint/2010/main" val="26050481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2A142-37B0-F46B-AB43-2BCD5C4DF946}"/>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New Well Costs</a:t>
            </a:r>
          </a:p>
        </p:txBody>
      </p:sp>
      <p:sp>
        <p:nvSpPr>
          <p:cNvPr id="3" name="Content Placeholder 2">
            <a:extLst>
              <a:ext uri="{FF2B5EF4-FFF2-40B4-BE49-F238E27FC236}">
                <a16:creationId xmlns:a16="http://schemas.microsoft.com/office/drawing/2014/main" id="{AF14CDEE-A989-42BC-3AE8-9A9F6524FC48}"/>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Costs for a new public water supply well are estimated between $1.5 and $5 million for a well yielding 0.5 to 1.5 million gpd</a:t>
            </a:r>
          </a:p>
          <a:p>
            <a:r>
              <a:rPr lang="en-US" dirty="0">
                <a:latin typeface="Times New Roman" panose="02020603050405020304" pitchFamily="18" charset="0"/>
                <a:cs typeface="Times New Roman" panose="02020603050405020304" pitchFamily="18" charset="0"/>
              </a:rPr>
              <a:t>Additional costs such as extensive land acquisition, long transmission mains, or advanced treatment can spike costs up to$5 to $10 million.</a:t>
            </a:r>
          </a:p>
          <a:p>
            <a:r>
              <a:rPr lang="en-US" dirty="0">
                <a:latin typeface="Times New Roman" panose="02020603050405020304" pitchFamily="18" charset="0"/>
                <a:cs typeface="Times New Roman" panose="02020603050405020304" pitchFamily="18" charset="0"/>
              </a:rPr>
              <a:t>The BOWC has not to date identified land suitable for a sixth well   but supply is very limited</a:t>
            </a:r>
          </a:p>
          <a:p>
            <a:r>
              <a:rPr lang="en-US" dirty="0">
                <a:latin typeface="Times New Roman" panose="02020603050405020304" pitchFamily="18" charset="0"/>
                <a:cs typeface="Times New Roman" panose="02020603050405020304" pitchFamily="18" charset="0"/>
              </a:rPr>
              <a:t>Ideally, we would rely on four wells and consider the fifth a “contingency” well.</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6388558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76556-90EE-98CF-8B94-9928BD6C2BFA}"/>
              </a:ext>
            </a:extLst>
          </p:cNvPr>
          <p:cNvSpPr>
            <a:spLocks noGrp="1"/>
          </p:cNvSpPr>
          <p:nvPr>
            <p:ph type="title"/>
          </p:nvPr>
        </p:nvSpPr>
        <p:spPr/>
        <p:txBody>
          <a:bodyPr/>
          <a:lstStyle/>
          <a:p>
            <a:r>
              <a:rPr lang="en-US" dirty="0"/>
              <a:t>Water cost</a:t>
            </a:r>
          </a:p>
        </p:txBody>
      </p:sp>
      <p:graphicFrame>
        <p:nvGraphicFramePr>
          <p:cNvPr id="4" name="Content Placeholder 3">
            <a:extLst>
              <a:ext uri="{FF2B5EF4-FFF2-40B4-BE49-F238E27FC236}">
                <a16:creationId xmlns:a16="http://schemas.microsoft.com/office/drawing/2014/main" id="{D741463C-7403-DEA2-FA9F-4F7C26634DB5}"/>
              </a:ext>
            </a:extLst>
          </p:cNvPr>
          <p:cNvGraphicFramePr>
            <a:graphicFrameLocks noGrp="1"/>
          </p:cNvGraphicFramePr>
          <p:nvPr>
            <p:ph idx="1"/>
            <p:extLst>
              <p:ext uri="{D42A27DB-BD31-4B8C-83A1-F6EECF244321}">
                <p14:modId xmlns:p14="http://schemas.microsoft.com/office/powerpoint/2010/main" val="753356737"/>
              </p:ext>
            </p:extLst>
          </p:nvPr>
        </p:nvGraphicFramePr>
        <p:xfrm>
          <a:off x="838200" y="1825625"/>
          <a:ext cx="10515600" cy="1483360"/>
        </p:xfrm>
        <a:graphic>
          <a:graphicData uri="http://schemas.openxmlformats.org/drawingml/2006/table">
            <a:tbl>
              <a:tblPr firstRow="1" bandRow="1">
                <a:tableStyleId>{5C22544A-7EE6-4342-B048-85BDC9FD1C3A}</a:tableStyleId>
              </a:tblPr>
              <a:tblGrid>
                <a:gridCol w="1752600">
                  <a:extLst>
                    <a:ext uri="{9D8B030D-6E8A-4147-A177-3AD203B41FA5}">
                      <a16:colId xmlns:a16="http://schemas.microsoft.com/office/drawing/2014/main" val="1049068595"/>
                    </a:ext>
                  </a:extLst>
                </a:gridCol>
                <a:gridCol w="1752600">
                  <a:extLst>
                    <a:ext uri="{9D8B030D-6E8A-4147-A177-3AD203B41FA5}">
                      <a16:colId xmlns:a16="http://schemas.microsoft.com/office/drawing/2014/main" val="2733871286"/>
                    </a:ext>
                  </a:extLst>
                </a:gridCol>
                <a:gridCol w="1752600">
                  <a:extLst>
                    <a:ext uri="{9D8B030D-6E8A-4147-A177-3AD203B41FA5}">
                      <a16:colId xmlns:a16="http://schemas.microsoft.com/office/drawing/2014/main" val="2562705083"/>
                    </a:ext>
                  </a:extLst>
                </a:gridCol>
                <a:gridCol w="1752600">
                  <a:extLst>
                    <a:ext uri="{9D8B030D-6E8A-4147-A177-3AD203B41FA5}">
                      <a16:colId xmlns:a16="http://schemas.microsoft.com/office/drawing/2014/main" val="2533611726"/>
                    </a:ext>
                  </a:extLst>
                </a:gridCol>
                <a:gridCol w="1752600">
                  <a:extLst>
                    <a:ext uri="{9D8B030D-6E8A-4147-A177-3AD203B41FA5}">
                      <a16:colId xmlns:a16="http://schemas.microsoft.com/office/drawing/2014/main" val="380278042"/>
                    </a:ext>
                  </a:extLst>
                </a:gridCol>
                <a:gridCol w="1752600">
                  <a:extLst>
                    <a:ext uri="{9D8B030D-6E8A-4147-A177-3AD203B41FA5}">
                      <a16:colId xmlns:a16="http://schemas.microsoft.com/office/drawing/2014/main" val="2529528526"/>
                    </a:ext>
                  </a:extLst>
                </a:gridCol>
              </a:tblGrid>
              <a:tr h="370840">
                <a:tc>
                  <a:txBody>
                    <a:bodyPr/>
                    <a:lstStyle/>
                    <a:p>
                      <a:r>
                        <a:rPr lang="en-US" dirty="0"/>
                        <a:t>YEAR</a:t>
                      </a:r>
                    </a:p>
                  </a:txBody>
                  <a:tcPr/>
                </a:tc>
                <a:tc>
                  <a:txBody>
                    <a:bodyPr/>
                    <a:lstStyle/>
                    <a:p>
                      <a:r>
                        <a:rPr lang="en-US" dirty="0"/>
                        <a:t>EXPENSE</a:t>
                      </a:r>
                    </a:p>
                  </a:txBody>
                  <a:tcPr/>
                </a:tc>
                <a:tc>
                  <a:txBody>
                    <a:bodyPr/>
                    <a:lstStyle/>
                    <a:p>
                      <a:r>
                        <a:rPr lang="en-US" dirty="0"/>
                        <a:t>Pumpage</a:t>
                      </a:r>
                    </a:p>
                  </a:txBody>
                  <a:tcPr/>
                </a:tc>
                <a:tc>
                  <a:txBody>
                    <a:bodyPr/>
                    <a:lstStyle/>
                    <a:p>
                      <a:r>
                        <a:rPr lang="en-US" dirty="0"/>
                        <a:t>Cost per 1000g</a:t>
                      </a:r>
                    </a:p>
                  </a:txBody>
                  <a:tcPr/>
                </a:tc>
                <a:tc>
                  <a:txBody>
                    <a:bodyPr/>
                    <a:lstStyle/>
                    <a:p>
                      <a:r>
                        <a:rPr lang="en-US" dirty="0"/>
                        <a:t>Inflation adj.</a:t>
                      </a:r>
                    </a:p>
                  </a:txBody>
                  <a:tcPr/>
                </a:tc>
                <a:tc>
                  <a:txBody>
                    <a:bodyPr/>
                    <a:lstStyle/>
                    <a:p>
                      <a:r>
                        <a:rPr lang="en-US" dirty="0"/>
                        <a:t>% Change</a:t>
                      </a:r>
                    </a:p>
                  </a:txBody>
                  <a:tcPr/>
                </a:tc>
                <a:extLst>
                  <a:ext uri="{0D108BD9-81ED-4DB2-BD59-A6C34878D82A}">
                    <a16:rowId xmlns:a16="http://schemas.microsoft.com/office/drawing/2014/main" val="2834533217"/>
                  </a:ext>
                </a:extLst>
              </a:tr>
              <a:tr h="370840">
                <a:tc>
                  <a:txBody>
                    <a:bodyPr/>
                    <a:lstStyle/>
                    <a:p>
                      <a:r>
                        <a:rPr lang="en-US" dirty="0"/>
                        <a:t>2004</a:t>
                      </a:r>
                    </a:p>
                  </a:txBody>
                  <a:tcPr/>
                </a:tc>
                <a:tc>
                  <a:txBody>
                    <a:bodyPr/>
                    <a:lstStyle/>
                    <a:p>
                      <a:r>
                        <a:rPr lang="en-US" dirty="0"/>
                        <a:t>$404,196</a:t>
                      </a:r>
                    </a:p>
                  </a:txBody>
                  <a:tcPr/>
                </a:tc>
                <a:tc>
                  <a:txBody>
                    <a:bodyPr/>
                    <a:lstStyle/>
                    <a:p>
                      <a:r>
                        <a:rPr lang="en-US" dirty="0"/>
                        <a:t>180,512,000</a:t>
                      </a:r>
                    </a:p>
                  </a:txBody>
                  <a:tcPr/>
                </a:tc>
                <a:tc>
                  <a:txBody>
                    <a:bodyPr/>
                    <a:lstStyle/>
                    <a:p>
                      <a:r>
                        <a:rPr lang="en-US" dirty="0"/>
                        <a:t>$2.24</a:t>
                      </a:r>
                    </a:p>
                  </a:txBody>
                  <a:tcPr/>
                </a:tc>
                <a:tc>
                  <a:txBody>
                    <a:bodyPr/>
                    <a:lstStyle/>
                    <a:p>
                      <a:r>
                        <a:rPr lang="en-US" dirty="0"/>
                        <a:t>$3.81</a:t>
                      </a:r>
                    </a:p>
                  </a:txBody>
                  <a:tcPr/>
                </a:tc>
                <a:tc>
                  <a:txBody>
                    <a:bodyPr/>
                    <a:lstStyle/>
                    <a:p>
                      <a:endParaRPr lang="en-US" dirty="0"/>
                    </a:p>
                  </a:txBody>
                  <a:tcPr/>
                </a:tc>
                <a:extLst>
                  <a:ext uri="{0D108BD9-81ED-4DB2-BD59-A6C34878D82A}">
                    <a16:rowId xmlns:a16="http://schemas.microsoft.com/office/drawing/2014/main" val="3315181934"/>
                  </a:ext>
                </a:extLst>
              </a:tr>
              <a:tr h="370840">
                <a:tc>
                  <a:txBody>
                    <a:bodyPr/>
                    <a:lstStyle/>
                    <a:p>
                      <a:r>
                        <a:rPr lang="en-US" dirty="0"/>
                        <a:t>2015</a:t>
                      </a:r>
                    </a:p>
                  </a:txBody>
                  <a:tcPr/>
                </a:tc>
                <a:tc>
                  <a:txBody>
                    <a:bodyPr/>
                    <a:lstStyle/>
                    <a:p>
                      <a:r>
                        <a:rPr lang="en-US" dirty="0"/>
                        <a:t>$645,032</a:t>
                      </a:r>
                    </a:p>
                  </a:txBody>
                  <a:tcPr/>
                </a:tc>
                <a:tc>
                  <a:txBody>
                    <a:bodyPr/>
                    <a:lstStyle/>
                    <a:p>
                      <a:r>
                        <a:rPr lang="en-US" dirty="0"/>
                        <a:t>234,649,000</a:t>
                      </a:r>
                    </a:p>
                  </a:txBody>
                  <a:tcPr/>
                </a:tc>
                <a:tc>
                  <a:txBody>
                    <a:bodyPr/>
                    <a:lstStyle/>
                    <a:p>
                      <a:r>
                        <a:rPr lang="en-US" dirty="0"/>
                        <a:t>$2.75</a:t>
                      </a:r>
                    </a:p>
                  </a:txBody>
                  <a:tcPr/>
                </a:tc>
                <a:tc>
                  <a:txBody>
                    <a:bodyPr/>
                    <a:lstStyle/>
                    <a:p>
                      <a:r>
                        <a:rPr lang="en-US" dirty="0"/>
                        <a:t>$3.78</a:t>
                      </a:r>
                    </a:p>
                  </a:txBody>
                  <a:tcPr/>
                </a:tc>
                <a:tc>
                  <a:txBody>
                    <a:bodyPr/>
                    <a:lstStyle/>
                    <a:p>
                      <a:r>
                        <a:rPr lang="en-US" dirty="0"/>
                        <a:t>-.79%</a:t>
                      </a:r>
                    </a:p>
                  </a:txBody>
                  <a:tcPr/>
                </a:tc>
                <a:extLst>
                  <a:ext uri="{0D108BD9-81ED-4DB2-BD59-A6C34878D82A}">
                    <a16:rowId xmlns:a16="http://schemas.microsoft.com/office/drawing/2014/main" val="2523598251"/>
                  </a:ext>
                </a:extLst>
              </a:tr>
              <a:tr h="370840">
                <a:tc>
                  <a:txBody>
                    <a:bodyPr/>
                    <a:lstStyle/>
                    <a:p>
                      <a:r>
                        <a:rPr lang="en-US" dirty="0"/>
                        <a:t>2024</a:t>
                      </a:r>
                    </a:p>
                  </a:txBody>
                  <a:tcPr/>
                </a:tc>
                <a:tc>
                  <a:txBody>
                    <a:bodyPr/>
                    <a:lstStyle/>
                    <a:p>
                      <a:r>
                        <a:rPr lang="en-US" dirty="0"/>
                        <a:t>$801,366</a:t>
                      </a:r>
                    </a:p>
                  </a:txBody>
                  <a:tcPr/>
                </a:tc>
                <a:tc>
                  <a:txBody>
                    <a:bodyPr/>
                    <a:lstStyle/>
                    <a:p>
                      <a:r>
                        <a:rPr lang="en-US" dirty="0"/>
                        <a:t>154,212,000</a:t>
                      </a:r>
                    </a:p>
                  </a:txBody>
                  <a:tcPr/>
                </a:tc>
                <a:tc>
                  <a:txBody>
                    <a:bodyPr/>
                    <a:lstStyle/>
                    <a:p>
                      <a:r>
                        <a:rPr lang="en-US" dirty="0"/>
                        <a:t>$5.19</a:t>
                      </a:r>
                    </a:p>
                  </a:txBody>
                  <a:tcPr/>
                </a:tc>
                <a:tc>
                  <a:txBody>
                    <a:bodyPr/>
                    <a:lstStyle/>
                    <a:p>
                      <a:r>
                        <a:rPr lang="en-US" dirty="0"/>
                        <a:t>$5.50</a:t>
                      </a:r>
                    </a:p>
                  </a:txBody>
                  <a:tcPr/>
                </a:tc>
                <a:tc>
                  <a:txBody>
                    <a:bodyPr/>
                    <a:lstStyle/>
                    <a:p>
                      <a:r>
                        <a:rPr lang="en-US" dirty="0"/>
                        <a:t>45.4%</a:t>
                      </a:r>
                    </a:p>
                  </a:txBody>
                  <a:tcPr/>
                </a:tc>
                <a:extLst>
                  <a:ext uri="{0D108BD9-81ED-4DB2-BD59-A6C34878D82A}">
                    <a16:rowId xmlns:a16="http://schemas.microsoft.com/office/drawing/2014/main" val="4111140356"/>
                  </a:ext>
                </a:extLst>
              </a:tr>
            </a:tbl>
          </a:graphicData>
        </a:graphic>
      </p:graphicFrame>
    </p:spTree>
    <p:extLst>
      <p:ext uri="{BB962C8B-B14F-4D97-AF65-F5344CB8AC3E}">
        <p14:creationId xmlns:p14="http://schemas.microsoft.com/office/powerpoint/2010/main" val="7117136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9F5F881-A15A-04F1-55EB-6866B265487C}"/>
              </a:ext>
            </a:extLst>
          </p:cNvPr>
          <p:cNvPicPr>
            <a:picLocks noChangeAspect="1"/>
          </p:cNvPicPr>
          <p:nvPr/>
        </p:nvPicPr>
        <p:blipFill>
          <a:blip r:embed="rId2"/>
          <a:stretch>
            <a:fillRect/>
          </a:stretch>
        </p:blipFill>
        <p:spPr>
          <a:xfrm>
            <a:off x="0" y="422301"/>
            <a:ext cx="12192000" cy="6013398"/>
          </a:xfrm>
          <a:prstGeom prst="rect">
            <a:avLst/>
          </a:prstGeom>
        </p:spPr>
      </p:pic>
    </p:spTree>
    <p:extLst>
      <p:ext uri="{BB962C8B-B14F-4D97-AF65-F5344CB8AC3E}">
        <p14:creationId xmlns:p14="http://schemas.microsoft.com/office/powerpoint/2010/main" val="6013259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94527378FC3724D9DB473C016F66AB4" ma:contentTypeVersion="18" ma:contentTypeDescription="Create a new document." ma:contentTypeScope="" ma:versionID="c9c4bbf19b358185ebf6d21925931eca">
  <xsd:schema xmlns:xsd="http://www.w3.org/2001/XMLSchema" xmlns:xs="http://www.w3.org/2001/XMLSchema" xmlns:p="http://schemas.microsoft.com/office/2006/metadata/properties" xmlns:ns2="e64d2f3a-553e-46c0-b68c-be7967bee978" xmlns:ns3="6d5ec1e5-e579-4e50-ba06-8a13fc8f3c73" targetNamespace="http://schemas.microsoft.com/office/2006/metadata/properties" ma:root="true" ma:fieldsID="793fdbb1dc85e68adc20356a50f904c8" ns2:_="" ns3:_="">
    <xsd:import namespace="e64d2f3a-553e-46c0-b68c-be7967bee978"/>
    <xsd:import namespace="6d5ec1e5-e579-4e50-ba06-8a13fc8f3c7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3:SharedWithUsers" minOccurs="0"/>
                <xsd:element ref="ns3:SharedWithDetails"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4d2f3a-553e-46c0-b68c-be7967bee97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061940c8-a210-4f11-b2ec-3ca9919455f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d5ec1e5-e579-4e50-ba06-8a13fc8f3c73"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76c6ea08-cb87-4845-a170-73cd007bbce3}" ma:internalName="TaxCatchAll" ma:showField="CatchAllData" ma:web="6d5ec1e5-e579-4e50-ba06-8a13fc8f3c73">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64d2f3a-553e-46c0-b68c-be7967bee978">
      <Terms xmlns="http://schemas.microsoft.com/office/infopath/2007/PartnerControls"/>
    </lcf76f155ced4ddcb4097134ff3c332f>
    <TaxCatchAll xmlns="6d5ec1e5-e579-4e50-ba06-8a13fc8f3c73" xsi:nil="true"/>
  </documentManagement>
</p:properties>
</file>

<file path=customXml/itemProps1.xml><?xml version="1.0" encoding="utf-8"?>
<ds:datastoreItem xmlns:ds="http://schemas.openxmlformats.org/officeDocument/2006/customXml" ds:itemID="{0EC3AAF0-5BBB-4A64-A8ED-B89DA4E18837}"/>
</file>

<file path=customXml/itemProps2.xml><?xml version="1.0" encoding="utf-8"?>
<ds:datastoreItem xmlns:ds="http://schemas.openxmlformats.org/officeDocument/2006/customXml" ds:itemID="{04AC613E-51AA-4563-859C-EFEE788FC1FB}">
  <ds:schemaRefs>
    <ds:schemaRef ds:uri="http://schemas.microsoft.com/sharepoint/v3/contenttype/forms"/>
  </ds:schemaRefs>
</ds:datastoreItem>
</file>

<file path=customXml/itemProps3.xml><?xml version="1.0" encoding="utf-8"?>
<ds:datastoreItem xmlns:ds="http://schemas.openxmlformats.org/officeDocument/2006/customXml" ds:itemID="{34737E62-747C-479C-9FF1-AB7F8E93B26B}">
  <ds:schemaRefs>
    <ds:schemaRef ds:uri="http://schemas.microsoft.com/office/2006/metadata/properties"/>
    <ds:schemaRef ds:uri="http://schemas.microsoft.com/office/infopath/2007/PartnerControls"/>
    <ds:schemaRef ds:uri="971e2172-4401-4423-96c8-9e0f35cb9023"/>
    <ds:schemaRef ds:uri="eb89df40-dc74-402b-8449-e1c339e45377"/>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otalTime>3186</TotalTime>
  <Words>1604</Words>
  <Application>Microsoft Office PowerPoint</Application>
  <PresentationFormat>Widescreen</PresentationFormat>
  <Paragraphs>186</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Aptos</vt:lpstr>
      <vt:lpstr>Aptos Display</vt:lpstr>
      <vt:lpstr>Arial</vt:lpstr>
      <vt:lpstr>Times New Roman</vt:lpstr>
      <vt:lpstr>Office Theme</vt:lpstr>
      <vt:lpstr>Cotuit Water Department Long Term Plan</vt:lpstr>
      <vt:lpstr>Long Term Plan</vt:lpstr>
      <vt:lpstr>2025 Statistics</vt:lpstr>
      <vt:lpstr> </vt:lpstr>
      <vt:lpstr>Water Treatment</vt:lpstr>
      <vt:lpstr>Water Treatment Costs</vt:lpstr>
      <vt:lpstr>Current Contaminant Levels  </vt:lpstr>
      <vt:lpstr>Treatment outlook</vt:lpstr>
      <vt:lpstr>Infrastructure</vt:lpstr>
      <vt:lpstr>Existing Infrastructure</vt:lpstr>
      <vt:lpstr>Additional Infrastructure Forecasts</vt:lpstr>
      <vt:lpstr>Supply and Demand</vt:lpstr>
      <vt:lpstr>Supply</vt:lpstr>
      <vt:lpstr>PowerPoint Presentation</vt:lpstr>
      <vt:lpstr>PowerPoint Presentation</vt:lpstr>
      <vt:lpstr>PowerPoint Presentation</vt:lpstr>
      <vt:lpstr>PowerPoint Presentation</vt:lpstr>
      <vt:lpstr>Peak Demand</vt:lpstr>
      <vt:lpstr>Demand</vt:lpstr>
      <vt:lpstr>Conservation Results</vt:lpstr>
      <vt:lpstr>PowerPoint Presentation</vt:lpstr>
      <vt:lpstr>Growth Assumptions</vt:lpstr>
      <vt:lpstr>New Well Costs</vt:lpstr>
      <vt:lpstr>Water cost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Churbuck</dc:creator>
  <cp:lastModifiedBy>David Churbuck</cp:lastModifiedBy>
  <cp:revision>12</cp:revision>
  <dcterms:created xsi:type="dcterms:W3CDTF">2026-09-14T13:47:20Z</dcterms:created>
  <dcterms:modified xsi:type="dcterms:W3CDTF">2026-09-18T14:27:21Z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0x010100294527378FC3724D9DB473C016F66AB4</vt:lpwstr>
  </property>
  <property fmtid="{D5CDD505-2E9C-101B-9397-08002B2CF9AE}" pid="3" name="MediaServiceImageTags">
    <vt:lpwstr/>
  </property>
</Properties>
</file>